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theme/themeOverride4.xml" ContentType="application/vnd.openxmlformats-officedocument.themeOverride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0.xml" ContentType="application/vnd.openxmlformats-officedocument.drawingml.chart+xml"/>
  <Override PartName="/ppt/theme/themeOverride6.xml" ContentType="application/vnd.openxmlformats-officedocument.themeOverrid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theme/themeOverride7.xml" ContentType="application/vnd.openxmlformats-officedocument.themeOverride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9.xml" ContentType="application/vnd.openxmlformats-officedocument.presentationml.notesSlide+xml"/>
  <Override PartName="/ppt/charts/chart4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7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8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9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0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1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2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3.xml" ContentType="application/vnd.openxmlformats-officedocument.drawingml.chart+xml"/>
  <Override PartName="/ppt/theme/themeOverride8.xml" ContentType="application/vnd.openxmlformats-officedocument.themeOverride+xml"/>
  <Override PartName="/ppt/charts/chart54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55.xml" ContentType="application/vnd.openxmlformats-officedocument.drawingml.chart+xml"/>
  <Override PartName="/ppt/theme/themeOverride10.xml" ContentType="application/vnd.openxmlformats-officedocument.themeOverride+xml"/>
  <Override PartName="/ppt/charts/chart56.xml" ContentType="application/vnd.openxmlformats-officedocument.drawingml.chart+xml"/>
  <Override PartName="/ppt/theme/themeOverride11.xml" ContentType="application/vnd.openxmlformats-officedocument.themeOverride+xml"/>
  <Override PartName="/ppt/charts/chart57.xml" ContentType="application/vnd.openxmlformats-officedocument.drawingml.chart+xml"/>
  <Override PartName="/ppt/theme/themeOverride12.xml" ContentType="application/vnd.openxmlformats-officedocument.themeOverride+xml"/>
  <Override PartName="/ppt/charts/chart5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60"/>
  </p:notesMasterIdLst>
  <p:handoutMasterIdLst>
    <p:handoutMasterId r:id="rId61"/>
  </p:handoutMasterIdLst>
  <p:sldIdLst>
    <p:sldId id="1153" r:id="rId4"/>
    <p:sldId id="1733" r:id="rId5"/>
    <p:sldId id="1859" r:id="rId6"/>
    <p:sldId id="1553" r:id="rId7"/>
    <p:sldId id="1860" r:id="rId8"/>
    <p:sldId id="1714" r:id="rId9"/>
    <p:sldId id="1800" r:id="rId10"/>
    <p:sldId id="1862" r:id="rId11"/>
    <p:sldId id="1863" r:id="rId12"/>
    <p:sldId id="1878" r:id="rId13"/>
    <p:sldId id="1865" r:id="rId14"/>
    <p:sldId id="1719" r:id="rId15"/>
    <p:sldId id="1857" r:id="rId16"/>
    <p:sldId id="1858" r:id="rId17"/>
    <p:sldId id="1829" r:id="rId18"/>
    <p:sldId id="1720" r:id="rId19"/>
    <p:sldId id="1801" r:id="rId20"/>
    <p:sldId id="1833" r:id="rId21"/>
    <p:sldId id="1832" r:id="rId22"/>
    <p:sldId id="1834" r:id="rId23"/>
    <p:sldId id="1866" r:id="rId24"/>
    <p:sldId id="1630" r:id="rId25"/>
    <p:sldId id="1628" r:id="rId26"/>
    <p:sldId id="1836" r:id="rId27"/>
    <p:sldId id="1879" r:id="rId28"/>
    <p:sldId id="1837" r:id="rId29"/>
    <p:sldId id="1839" r:id="rId30"/>
    <p:sldId id="1876" r:id="rId31"/>
    <p:sldId id="1838" r:id="rId32"/>
    <p:sldId id="1881" r:id="rId33"/>
    <p:sldId id="1882" r:id="rId34"/>
    <p:sldId id="1869" r:id="rId35"/>
    <p:sldId id="1648" r:id="rId36"/>
    <p:sldId id="1883" r:id="rId37"/>
    <p:sldId id="1892" r:id="rId38"/>
    <p:sldId id="1649" r:id="rId39"/>
    <p:sldId id="1651" r:id="rId40"/>
    <p:sldId id="1842" r:id="rId41"/>
    <p:sldId id="1653" r:id="rId42"/>
    <p:sldId id="1843" r:id="rId43"/>
    <p:sldId id="1655" r:id="rId44"/>
    <p:sldId id="1844" r:id="rId45"/>
    <p:sldId id="1658" r:id="rId46"/>
    <p:sldId id="1689" r:id="rId47"/>
    <p:sldId id="1885" r:id="rId48"/>
    <p:sldId id="1848" r:id="rId49"/>
    <p:sldId id="1886" r:id="rId50"/>
    <p:sldId id="1887" r:id="rId51"/>
    <p:sldId id="1852" r:id="rId52"/>
    <p:sldId id="1888" r:id="rId53"/>
    <p:sldId id="1891" r:id="rId54"/>
    <p:sldId id="1727" r:id="rId55"/>
    <p:sldId id="1890" r:id="rId56"/>
    <p:sldId id="1861" r:id="rId57"/>
    <p:sldId id="1835" r:id="rId58"/>
    <p:sldId id="1826" r:id="rId59"/>
  </p:sldIdLst>
  <p:sldSz cx="9144000" cy="6858000" type="screen4x3"/>
  <p:notesSz cx="6888163" cy="10020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 ROZSÍVAL" initials="F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CEBEE"/>
    <a:srgbClr val="FBCDD0"/>
    <a:srgbClr val="FCF6F9"/>
    <a:srgbClr val="FCE9EC"/>
    <a:srgbClr val="F9898B"/>
    <a:srgbClr val="F97F81"/>
    <a:srgbClr val="FBB5B8"/>
    <a:srgbClr val="FA989B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AE189-521B-4BC6-960A-9189C1EEF842}" v="1" dt="2024-09-23T08:57:01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2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1848" y="9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530"/>
    </p:cViewPr>
  </p:sorterViewPr>
  <p:notesViewPr>
    <p:cSldViewPr>
      <p:cViewPr varScale="1">
        <p:scale>
          <a:sx n="76" d="100"/>
          <a:sy n="76" d="100"/>
        </p:scale>
        <p:origin x="32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omír Rejda" userId="8b08a7bc-f640-44ed-a210-27160db11554" providerId="ADAL" clId="{1A2AE189-521B-4BC6-960A-9189C1EEF842}"/>
    <pc:docChg chg="modSld">
      <pc:chgData name="Lubomír Rejda" userId="8b08a7bc-f640-44ed-a210-27160db11554" providerId="ADAL" clId="{1A2AE189-521B-4BC6-960A-9189C1EEF842}" dt="2024-09-23T08:57:01.516" v="3" actId="14100"/>
      <pc:docMkLst>
        <pc:docMk/>
      </pc:docMkLst>
      <pc:sldChg chg="addSp modSp mod">
        <pc:chgData name="Lubomír Rejda" userId="8b08a7bc-f640-44ed-a210-27160db11554" providerId="ADAL" clId="{1A2AE189-521B-4BC6-960A-9189C1EEF842}" dt="2024-09-23T08:57:01.516" v="3" actId="14100"/>
        <pc:sldMkLst>
          <pc:docMk/>
          <pc:sldMk cId="2723915204" sldId="1883"/>
        </pc:sldMkLst>
        <pc:spChg chg="add mod ord">
          <ac:chgData name="Lubomír Rejda" userId="8b08a7bc-f640-44ed-a210-27160db11554" providerId="ADAL" clId="{1A2AE189-521B-4BC6-960A-9189C1EEF842}" dt="2024-09-23T08:56:52.708" v="2" actId="167"/>
          <ac:spMkLst>
            <pc:docMk/>
            <pc:sldMk cId="2723915204" sldId="1883"/>
            <ac:spMk id="3" creationId="{E70E87FB-B0EF-C49E-348E-C76944EFA7E3}"/>
          </ac:spMkLst>
        </pc:spChg>
        <pc:spChg chg="mod">
          <ac:chgData name="Lubomír Rejda" userId="8b08a7bc-f640-44ed-a210-27160db11554" providerId="ADAL" clId="{1A2AE189-521B-4BC6-960A-9189C1EEF842}" dt="2024-09-23T08:57:01.516" v="3" actId="14100"/>
          <ac:spMkLst>
            <pc:docMk/>
            <pc:sldMk cId="2723915204" sldId="1883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8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9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10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11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12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87183531427225"/>
          <c:y val="6.439473853440271E-2"/>
          <c:w val="0.51896985119584971"/>
          <c:h val="0.77342590952526546"/>
        </c:manualLayout>
      </c:layout>
      <c:doughnutChart>
        <c:varyColors val="1"/>
        <c:ser>
          <c:idx val="3"/>
          <c:order val="0"/>
          <c:tx>
            <c:strRef>
              <c:f>Sheet1!$B$2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D4-42F7-B1D4-37824D3AF25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D4-42F7-B1D4-37824D3AF255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D4-42F7-B1D4-37824D3AF255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D4-42F7-B1D4-37824D3AF255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D4-42F7-B1D4-37824D3AF255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D4-42F7-B1D4-37824D3AF255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D4-42F7-B1D4-37824D3AF25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D4-42F7-B1D4-37824D3AF25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D4-42F7-B1D4-37824D3AF25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D4-42F7-B1D4-37824D3AF255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D4-42F7-B1D4-37824D3AF255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3D4-42F7-B1D4-37824D3AF255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3D4-42F7-B1D4-37824D3AF25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D4-42F7-B1D4-37824D3AF255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3D4-42F7-B1D4-37824D3AF255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3D4-42F7-B1D4-37824D3AF255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3D4-42F7-B1D4-37824D3AF255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3"/>
                <c:pt idx="0">
                  <c:v>propagátoři</c:v>
                </c:pt>
                <c:pt idx="1">
                  <c:v>pasivní</c:v>
                </c:pt>
                <c:pt idx="2">
                  <c:v>kritici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61</c:v>
                </c:pt>
                <c:pt idx="1">
                  <c:v>34</c:v>
                </c:pt>
                <c:pt idx="2">
                  <c:v>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3D4-42F7-B1D4-37824D3AF2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6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0.16585229958867179"/>
          <c:y val="0.45892258190437624"/>
          <c:w val="0.72514174092311234"/>
          <c:h val="8.4050491386770065E-2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98097703502886"/>
          <c:y val="7.1238074998022136E-2"/>
          <c:w val="0.44011288277682742"/>
          <c:h val="0.81730471356182577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C6-4DE7-9357-7C55CBBF3E8A}"/>
              </c:ext>
            </c:extLst>
          </c:dPt>
          <c:dPt>
            <c:idx val="2"/>
            <c:invertIfNegative val="0"/>
            <c:bubble3D val="0"/>
            <c:spPr>
              <a:solidFill>
                <a:srgbClr val="26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C6-4DE7-9357-7C55CBBF3E8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C6-4DE7-9357-7C55CBBF3E8A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C6-4DE7-9357-7C55CBBF3E8A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C6-4DE7-9357-7C55CBBF3E8A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C6-4DE7-9357-7C55CBBF3E8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C6-4DE7-9357-7C55CBBF3E8A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C6-4DE7-9357-7C55CBBF3E8A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C6-4DE7-9357-7C55CBBF3E8A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C6-4DE7-9357-7C55CBBF3E8A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C6-4DE7-9357-7C55CBBF3E8A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7C6-4DE7-9357-7C55CBBF3E8A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7C6-4DE7-9357-7C55CBBF3E8A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C6-4DE7-9357-7C55CBBF3E8A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7C6-4DE7-9357-7C55CBBF3E8A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7C6-4DE7-9357-7C55CBBF3E8A}"/>
                </c:ext>
              </c:extLst>
            </c:dLbl>
            <c:dLbl>
              <c:idx val="10"/>
              <c:numFmt formatCode="#,##0.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C6-4DE7-9357-7C55CBBF3E8A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7C6-4DE7-9357-7C55CBBF3E8A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7C6-4DE7-9357-7C55CBBF3E8A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7C6-4DE7-9357-7C55CBBF3E8A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7C6-4DE7-9357-7C55CBBF3E8A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7C6-4DE7-9357-7C55CBBF3E8A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7C6-4DE7-9357-7C55CBBF3E8A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7C6-4DE7-9357-7C55CBBF3E8A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7C6-4DE7-9357-7C55CBBF3E8A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7C6-4DE7-9357-7C55CBBF3E8A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7C6-4DE7-9357-7C55CBBF3E8A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Sheet1!$A$3:$A$12</c:f>
              <c:strCache>
                <c:ptCount val="10"/>
                <c:pt idx="0">
                  <c:v>Řadový zaměstnanec</c:v>
                </c:pt>
                <c:pt idx="1">
                  <c:v>Specialista, odborník</c:v>
                </c:pt>
                <c:pt idx="2">
                  <c:v>Student</c:v>
                </c:pt>
                <c:pt idx="3">
                  <c:v>Živnostník, OSVČ</c:v>
                </c:pt>
                <c:pt idx="4">
                  <c:v>Podnikatel, manažer</c:v>
                </c:pt>
                <c:pt idx="5">
                  <c:v>Důchodce</c:v>
                </c:pt>
                <c:pt idx="6">
                  <c:v>Kvalifikovaný manuální pracovník</c:v>
                </c:pt>
                <c:pt idx="7">
                  <c:v>Mateřská / rodičovská</c:v>
                </c:pt>
                <c:pt idx="8">
                  <c:v>Pracovník bez nutné kvalifikace</c:v>
                </c:pt>
                <c:pt idx="9">
                  <c:v>Nezaměstnaný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42.289348171699999</c:v>
                </c:pt>
                <c:pt idx="1">
                  <c:v>13.354531001590001</c:v>
                </c:pt>
                <c:pt idx="2">
                  <c:v>12.082670906200001</c:v>
                </c:pt>
                <c:pt idx="3">
                  <c:v>8.4260731319550004</c:v>
                </c:pt>
                <c:pt idx="4">
                  <c:v>8.2670906200320005</c:v>
                </c:pt>
                <c:pt idx="5">
                  <c:v>7.7901430842610004</c:v>
                </c:pt>
                <c:pt idx="6">
                  <c:v>3.8155802861689998</c:v>
                </c:pt>
                <c:pt idx="7">
                  <c:v>2.7027027027030002</c:v>
                </c:pt>
                <c:pt idx="8">
                  <c:v>0.4769475357711</c:v>
                </c:pt>
                <c:pt idx="9">
                  <c:v>0.4769475357711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7C6-4DE7-9357-7C55CBBF3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9243816"/>
        <c:axId val="539243032"/>
      </c:barChart>
      <c:catAx>
        <c:axId val="539243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539243032"/>
        <c:crosses val="autoZero"/>
        <c:auto val="1"/>
        <c:lblAlgn val="ctr"/>
        <c:lblOffset val="100"/>
        <c:noMultiLvlLbl val="0"/>
      </c:catAx>
      <c:valAx>
        <c:axId val="539243032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9243816"/>
        <c:crossesAt val="1"/>
        <c:crossBetween val="between"/>
        <c:majorUnit val="0.05"/>
        <c:minorUnit val="0.05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753226581225"/>
          <c:y val="6.7013597941933109E-2"/>
          <c:w val="0.41208405188452996"/>
          <c:h val="0.68049158397647924"/>
        </c:manualLayout>
      </c:layout>
      <c:doughnutChart>
        <c:varyColors val="1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E5-4301-80DC-4331B1B9C433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5-4301-80DC-4331B1B9C43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E5-4301-80DC-4331B1B9C433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E5-4301-80DC-4331B1B9C4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E5-4301-80DC-4331B1B9C433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E5-4301-80DC-4331B1B9C4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E5-4301-80DC-4331B1B9C43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E5-4301-80DC-4331B1B9C43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E5-4301-80DC-4331B1B9C43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CE5-4301-80DC-4331B1B9C433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E5-4301-80DC-4331B1B9C433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E5-4301-80DC-4331B1B9C433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E5-4301-80DC-4331B1B9C433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CE5-4301-80DC-4331B1B9C433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CE5-4301-80DC-4331B1B9C433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CE5-4301-80DC-4331B1B9C433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45.468998410170002</c:v>
                </c:pt>
                <c:pt idx="1">
                  <c:v>54.531001589829998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CE5-4301-80DC-4331B1B9C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86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0.22889364540206167"/>
          <c:y val="0.27839647188533628"/>
          <c:w val="0.2192469286721245"/>
          <c:h val="0.26600984932010291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8163450591576"/>
          <c:y val="5.0443335972281525E-2"/>
          <c:w val="0.23775485113343228"/>
          <c:h val="0.38664191767799899"/>
        </c:manualLayout>
      </c:layout>
      <c:doughnutChart>
        <c:varyColors val="1"/>
        <c:ser>
          <c:idx val="3"/>
          <c:order val="0"/>
          <c:tx>
            <c:strRef>
              <c:f>Sheet1!$B$1</c:f>
              <c:strCache>
                <c:ptCount val="1"/>
                <c:pt idx="0">
                  <c:v>domácí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E4-43B4-91A7-B6A73821F52D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E4-43B4-91A7-B6A73821F52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E4-43B4-91A7-B6A73821F52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E4-43B4-91A7-B6A73821F52D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E4-43B4-91A7-B6A73821F52D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E4-43B4-91A7-B6A73821F52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E4-43B4-91A7-B6A73821F5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CE4-43B4-91A7-B6A73821F5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CE4-43B4-91A7-B6A73821F5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CE4-43B4-91A7-B6A73821F52D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E4-43B4-91A7-B6A73821F52D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E4-43B4-91A7-B6A73821F52D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E4-43B4-91A7-B6A73821F52D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CE4-43B4-91A7-B6A73821F52D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CE4-43B4-91A7-B6A73821F52D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CE4-43B4-91A7-B6A73821F52D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Mladí, žijící sami / s jinými mladými / u rodičů</c:v>
                </c:pt>
                <c:pt idx="1">
                  <c:v>Mladé páry bez dětí</c:v>
                </c:pt>
                <c:pt idx="2">
                  <c:v>Mladé rodiny s malými dětmi</c:v>
                </c:pt>
                <c:pt idx="3">
                  <c:v>Rodiny s většími či dospívajícími dětmi</c:v>
                </c:pt>
                <c:pt idx="4">
                  <c:v>Lidé středního věku (již) bez dětí v domácnosti</c:v>
                </c:pt>
                <c:pt idx="5">
                  <c:v>Lidé v pokročilém věku pracující</c:v>
                </c:pt>
                <c:pt idx="6">
                  <c:v>Lidé v pokročilém věku důchodci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16.375198728139999</c:v>
                </c:pt>
                <c:pt idx="1">
                  <c:v>15.103338632750001</c:v>
                </c:pt>
                <c:pt idx="2">
                  <c:v>20.985691573930001</c:v>
                </c:pt>
                <c:pt idx="3">
                  <c:v>22.575516693160001</c:v>
                </c:pt>
                <c:pt idx="4" formatCode="0">
                  <c:v>13.03656597774</c:v>
                </c:pt>
                <c:pt idx="5" formatCode="0">
                  <c:v>4.1335453100160002</c:v>
                </c:pt>
                <c:pt idx="6" formatCode="0">
                  <c:v>7.7901430842610004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E4-43B4-91A7-B6A73821F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6.4235635745269568E-2"/>
          <c:y val="0.46628786408513573"/>
          <c:w val="0.7328071183582886"/>
          <c:h val="0.3878312752711025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6259210497789E-2"/>
          <c:y val="0.20970969336441186"/>
          <c:w val="0.90362162344777297"/>
          <c:h val="0.47841727614251467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2BA-4BFF-9485-2475B469D86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01-46DB-A854-0F434585C15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901-46DB-A854-0F434585C15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1-46DB-A854-0F434585C15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01-46DB-A854-0F434585C15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01-46DB-A854-0F434585C156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01-46DB-A854-0F434585C156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01-46DB-A854-0F434585C156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01-46DB-A854-0F434585C156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01-46DB-A854-0F434585C156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901-46DB-A854-0F434585C156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901-46DB-A854-0F434585C156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01-46DB-A854-0F434585C156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901-46DB-A854-0F434585C156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901-46DB-A854-0F434585C156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901-46DB-A854-0F434585C156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901-46DB-A854-0F434585C156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901-46DB-A854-0F434585C156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901-46DB-A854-0F434585C156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901-46DB-A854-0F434585C156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901-46DB-A854-0F434585C156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901-46DB-A854-0F434585C156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901-46DB-A854-0F434585C156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901-46DB-A854-0F434585C156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901-46DB-A854-0F434585C156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15–19 let</c:v>
                </c:pt>
                <c:pt idx="1">
                  <c:v>20–24 let</c:v>
                </c:pt>
                <c:pt idx="2">
                  <c:v>25–34 let</c:v>
                </c:pt>
                <c:pt idx="3">
                  <c:v>35–44 let</c:v>
                </c:pt>
                <c:pt idx="4">
                  <c:v>45–54 let</c:v>
                </c:pt>
                <c:pt idx="5">
                  <c:v>55–64 let</c:v>
                </c:pt>
                <c:pt idx="6">
                  <c:v>65 a více let</c:v>
                </c:pt>
              </c:strCache>
            </c:strRef>
          </c:cat>
          <c:val>
            <c:numRef>
              <c:f>Sheet1!$B$3:$B$9</c:f>
              <c:numCache>
                <c:formatCode>###0.0</c:formatCode>
                <c:ptCount val="7"/>
                <c:pt idx="0">
                  <c:v>5.8823529411760003</c:v>
                </c:pt>
                <c:pt idx="1">
                  <c:v>7.7901430842610004</c:v>
                </c:pt>
                <c:pt idx="2">
                  <c:v>20.190779014309999</c:v>
                </c:pt>
                <c:pt idx="3">
                  <c:v>24.324324324319999</c:v>
                </c:pt>
                <c:pt idx="4">
                  <c:v>24.642289348169999</c:v>
                </c:pt>
                <c:pt idx="5">
                  <c:v>8.7440381558030005</c:v>
                </c:pt>
                <c:pt idx="6">
                  <c:v>8.4260731319550004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01-46DB-A854-0F434585C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7301488"/>
        <c:axId val="667302272"/>
      </c:barChart>
      <c:catAx>
        <c:axId val="66730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8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667302272"/>
        <c:crosses val="autoZero"/>
        <c:auto val="1"/>
        <c:lblAlgn val="ctr"/>
        <c:lblOffset val="100"/>
        <c:noMultiLvlLbl val="0"/>
      </c:catAx>
      <c:valAx>
        <c:axId val="667302272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667301488"/>
        <c:crosses val="autoZero"/>
        <c:crossBetween val="between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93311024004635"/>
          <c:y val="4.0443478061520502E-2"/>
          <c:w val="0.62323785548584276"/>
          <c:h val="0.93085093719745426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Slovensko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4-4884-B87C-144EDB5FA52D}"/>
              </c:ext>
            </c:extLst>
          </c:dPt>
          <c:dPt>
            <c:idx val="1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4-4884-B87C-144EDB5FA52D}"/>
              </c:ext>
            </c:extLst>
          </c:dPt>
          <c:dPt>
            <c:idx val="2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4-4884-B87C-144EDB5FA52D}"/>
              </c:ext>
            </c:extLst>
          </c:dPt>
          <c:dPt>
            <c:idx val="3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4-4884-B87C-144EDB5FA52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34-4884-B87C-144EDB5FA52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34-4884-B87C-144EDB5FA52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34-4884-B87C-144EDB5FA52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34-4884-B87C-144EDB5FA52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34-4884-B87C-144EDB5FA52D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34-4884-B87C-144EDB5FA52D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34-4884-B87C-144EDB5FA52D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34-4884-B87C-144EDB5FA52D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34-4884-B87C-144EDB5FA52D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D34-4884-B87C-144EDB5FA52D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D34-4884-B87C-144EDB5FA52D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D34-4884-B87C-144EDB5FA52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D34-4884-B87C-144EDB5FA52D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D34-4884-B87C-144EDB5FA52D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D34-4884-B87C-144EDB5FA52D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D34-4884-B87C-144EDB5FA52D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8D34-4884-B87C-144EDB5FA52D}"/>
              </c:ext>
            </c:extLst>
          </c:dPt>
          <c:dPt>
            <c:idx val="21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8D34-4884-B87C-144EDB5FA52D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34-4884-B87C-144EDB5FA52D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34-4884-B87C-144EDB5FA52D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D34-4884-B87C-144EDB5FA52D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D34-4884-B87C-144EDB5FA52D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D34-4884-B87C-144EDB5FA52D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D34-4884-B87C-144EDB5FA52D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D34-4884-B87C-144EDB5FA52D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D34-4884-B87C-144EDB5FA52D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D34-4884-B87C-144EDB5FA52D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8D34-4884-B87C-144EDB5FA52D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8D34-4884-B87C-144EDB5FA52D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8D34-4884-B87C-144EDB5FA52D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8D34-4884-B87C-144EDB5FA52D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8D34-4884-B87C-144EDB5FA52D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8D34-4884-B87C-144EDB5FA52D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8D34-4884-B87C-144EDB5FA52D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8D34-4884-B87C-144EDB5FA52D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8D34-4884-B87C-144EDB5FA52D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8D34-4884-B87C-144EDB5FA52D}"/>
                </c:ext>
              </c:extLst>
            </c:dLbl>
            <c:dLbl>
              <c:idx val="26"/>
              <c:numFmt formatCode="#,##0.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8D34-4884-B87C-144EDB5FA52D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Slovensko</c:v>
                </c:pt>
                <c:pt idx="1">
                  <c:v>Polsko</c:v>
                </c:pt>
                <c:pt idx="2">
                  <c:v>Německo</c:v>
                </c:pt>
                <c:pt idx="3">
                  <c:v>Rakousko</c:v>
                </c:pt>
                <c:pt idx="4">
                  <c:v>Evropa - ostatní</c:v>
                </c:pt>
                <c:pt idx="5">
                  <c:v>Velká Británie</c:v>
                </c:pt>
                <c:pt idx="6">
                  <c:v>Itálie</c:v>
                </c:pt>
                <c:pt idx="7">
                  <c:v>Asie</c:v>
                </c:pt>
                <c:pt idx="8">
                  <c:v>Maďarsko</c:v>
                </c:pt>
                <c:pt idx="9">
                  <c:v>Francie</c:v>
                </c:pt>
                <c:pt idx="10">
                  <c:v>Ukrajina</c:v>
                </c:pt>
                <c:pt idx="11">
                  <c:v>USA</c:v>
                </c:pt>
                <c:pt idx="12">
                  <c:v>Španělsko</c:v>
                </c:pt>
                <c:pt idx="13">
                  <c:v>Nizozemsko</c:v>
                </c:pt>
                <c:pt idx="14">
                  <c:v>Amerika</c:v>
                </c:pt>
                <c:pt idx="15">
                  <c:v>Litva</c:v>
                </c:pt>
                <c:pt idx="16">
                  <c:v>Slovinsko</c:v>
                </c:pt>
                <c:pt idx="17">
                  <c:v>Rumunsko</c:v>
                </c:pt>
                <c:pt idx="18">
                  <c:v>Bulharsko</c:v>
                </c:pt>
                <c:pt idx="19">
                  <c:v>Belgie</c:v>
                </c:pt>
                <c:pt idx="20">
                  <c:v>Švýcarsko</c:v>
                </c:pt>
                <c:pt idx="21">
                  <c:v>Afrika</c:v>
                </c:pt>
              </c:strCache>
            </c:strRef>
          </c:cat>
          <c:val>
            <c:numRef>
              <c:f>Sheet1!$B$2:$B$23</c:f>
              <c:numCache>
                <c:formatCode>###0.0</c:formatCode>
                <c:ptCount val="22"/>
                <c:pt idx="0">
                  <c:v>22.70363951473</c:v>
                </c:pt>
                <c:pt idx="1">
                  <c:v>14.038128249570001</c:v>
                </c:pt>
                <c:pt idx="2">
                  <c:v>11.78509532062</c:v>
                </c:pt>
                <c:pt idx="3">
                  <c:v>6.7590987868279999</c:v>
                </c:pt>
                <c:pt idx="4">
                  <c:v>5.3726169844019998</c:v>
                </c:pt>
                <c:pt idx="5">
                  <c:v>4.8526863084920002</c:v>
                </c:pt>
                <c:pt idx="6">
                  <c:v>3.986135181976</c:v>
                </c:pt>
                <c:pt idx="7">
                  <c:v>3.8128249566719998</c:v>
                </c:pt>
                <c:pt idx="8">
                  <c:v>3.6395147313690002</c:v>
                </c:pt>
                <c:pt idx="9">
                  <c:v>3.4662045060660001</c:v>
                </c:pt>
                <c:pt idx="10">
                  <c:v>3.2928942807629999</c:v>
                </c:pt>
                <c:pt idx="11">
                  <c:v>2.772963604853</c:v>
                </c:pt>
                <c:pt idx="12">
                  <c:v>2.5996533795490002</c:v>
                </c:pt>
                <c:pt idx="13">
                  <c:v>2.0797227036399999</c:v>
                </c:pt>
                <c:pt idx="14" formatCode="####.0">
                  <c:v>1.9064124783359999</c:v>
                </c:pt>
                <c:pt idx="15" formatCode="####.0">
                  <c:v>1.5597920277299999</c:v>
                </c:pt>
                <c:pt idx="16" formatCode="0.0">
                  <c:v>0.9</c:v>
                </c:pt>
                <c:pt idx="17">
                  <c:v>0.86655112651650001</c:v>
                </c:pt>
                <c:pt idx="18" formatCode="General">
                  <c:v>0.86655112651650001</c:v>
                </c:pt>
                <c:pt idx="19" formatCode="General">
                  <c:v>0.86655112651650001</c:v>
                </c:pt>
                <c:pt idx="20" formatCode="General">
                  <c:v>0.69324090121320003</c:v>
                </c:pt>
                <c:pt idx="21" formatCode="General">
                  <c:v>0.51993067590990005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8D34-4884-B87C-144EDB5FA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74795296"/>
        <c:axId val="674794120"/>
      </c:barChart>
      <c:catAx>
        <c:axId val="674795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674794120"/>
        <c:crosses val="autoZero"/>
        <c:auto val="1"/>
        <c:lblAlgn val="ctr"/>
        <c:lblOffset val="100"/>
        <c:noMultiLvlLbl val="0"/>
      </c:catAx>
      <c:valAx>
        <c:axId val="674794120"/>
        <c:scaling>
          <c:orientation val="minMax"/>
          <c:max val="4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674795296"/>
        <c:crosses val="autoZero"/>
        <c:crossBetween val="between"/>
        <c:majorUnit val="0.05"/>
        <c:minorUnit val="0.05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6821633929468"/>
          <c:y val="6.4394852073649353E-2"/>
          <c:w val="0.23775485113343228"/>
          <c:h val="0.38664191767799899"/>
        </c:manualLayout>
      </c:layout>
      <c:doughnutChart>
        <c:varyColors val="1"/>
        <c:ser>
          <c:idx val="3"/>
          <c:order val="0"/>
          <c:tx>
            <c:strRef>
              <c:f>Sheet1!$C$2</c:f>
              <c:strCache>
                <c:ptCount val="1"/>
                <c:pt idx="0">
                  <c:v>zahraniční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8C-4815-9BD0-ABA880A7D59B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8C-4815-9BD0-ABA880A7D59B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8C-4815-9BD0-ABA880A7D59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8C-4815-9BD0-ABA880A7D59B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8C-4815-9BD0-ABA880A7D59B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8C-4815-9BD0-ABA880A7D59B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8C-4815-9BD0-ABA880A7D5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48C-4815-9BD0-ABA880A7D5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48C-4815-9BD0-ABA880A7D5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48C-4815-9BD0-ABA880A7D59B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48C-4815-9BD0-ABA880A7D59B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48C-4815-9BD0-ABA880A7D59B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48C-4815-9BD0-ABA880A7D59B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48C-4815-9BD0-ABA880A7D59B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48C-4815-9BD0-ABA880A7D59B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48C-4815-9BD0-ABA880A7D59B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Turista             (s přespáním)</c:v>
                </c:pt>
                <c:pt idx="1">
                  <c:v>Jednodenní návštěvník</c:v>
                </c:pt>
                <c:pt idx="2">
                  <c:v>Tranzitující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71.057192374349995</c:v>
                </c:pt>
                <c:pt idx="1">
                  <c:v>16.637781629119999</c:v>
                </c:pt>
                <c:pt idx="2">
                  <c:v>12.30502599653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48C-4815-9BD0-ABA880A7D5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0.49033105878283928"/>
          <c:y val="7.5645413246836379E-2"/>
          <c:w val="0.19804306394200977"/>
          <c:h val="0.40643329673959294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98097703502886"/>
          <c:y val="7.1238074998022136E-2"/>
          <c:w val="0.44011288277682742"/>
          <c:h val="0.81730471356182577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C6-4DE7-9357-7C55CBBF3E8A}"/>
              </c:ext>
            </c:extLst>
          </c:dPt>
          <c:dPt>
            <c:idx val="2"/>
            <c:invertIfNegative val="0"/>
            <c:bubble3D val="0"/>
            <c:spPr>
              <a:solidFill>
                <a:srgbClr val="26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C6-4DE7-9357-7C55CBBF3E8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C6-4DE7-9357-7C55CBBF3E8A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C6-4DE7-9357-7C55CBBF3E8A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C6-4DE7-9357-7C55CBBF3E8A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C6-4DE7-9357-7C55CBBF3E8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7C6-4DE7-9357-7C55CBBF3E8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C6-4DE7-9357-7C55CBBF3E8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C6-4DE7-9357-7C55CBBF3E8A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C6-4DE7-9357-7C55CBBF3E8A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C6-4DE7-9357-7C55CBBF3E8A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C6-4DE7-9357-7C55CBBF3E8A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C6-4DE7-9357-7C55CBBF3E8A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7C6-4DE7-9357-7C55CBBF3E8A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7C6-4DE7-9357-7C55CBBF3E8A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C6-4DE7-9357-7C55CBBF3E8A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7C6-4DE7-9357-7C55CBBF3E8A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7C6-4DE7-9357-7C55CBBF3E8A}"/>
                </c:ext>
              </c:extLst>
            </c:dLbl>
            <c:dLbl>
              <c:idx val="10"/>
              <c:numFmt formatCode="#,##0.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C6-4DE7-9357-7C55CBBF3E8A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7C6-4DE7-9357-7C55CBBF3E8A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7C6-4DE7-9357-7C55CBBF3E8A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7C6-4DE7-9357-7C55CBBF3E8A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7C6-4DE7-9357-7C55CBBF3E8A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7C6-4DE7-9357-7C55CBBF3E8A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7C6-4DE7-9357-7C55CBBF3E8A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7C6-4DE7-9357-7C55CBBF3E8A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7C6-4DE7-9357-7C55CBBF3E8A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7C6-4DE7-9357-7C55CBBF3E8A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7C6-4DE7-9357-7C55CBBF3E8A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Sheet1!$A$3:$A$12</c:f>
              <c:strCache>
                <c:ptCount val="10"/>
                <c:pt idx="0">
                  <c:v>Řadový zaměstnanec</c:v>
                </c:pt>
                <c:pt idx="1">
                  <c:v>Specialista, odborník</c:v>
                </c:pt>
                <c:pt idx="2">
                  <c:v>Student</c:v>
                </c:pt>
                <c:pt idx="3">
                  <c:v>Podnikatel, manažer</c:v>
                </c:pt>
                <c:pt idx="4">
                  <c:v>Kvalifikovaný pracovník </c:v>
                </c:pt>
                <c:pt idx="5">
                  <c:v>Živnostník, OSVČ</c:v>
                </c:pt>
                <c:pt idx="6">
                  <c:v>Důchodce</c:v>
                </c:pt>
                <c:pt idx="7">
                  <c:v>Mateřská / rodičovská</c:v>
                </c:pt>
                <c:pt idx="8">
                  <c:v>Nezaměstnaný</c:v>
                </c:pt>
                <c:pt idx="9">
                  <c:v>Pracovník bez nutné kvalifikace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28.769497400350001</c:v>
                </c:pt>
                <c:pt idx="1">
                  <c:v>22.01039861352</c:v>
                </c:pt>
                <c:pt idx="2">
                  <c:v>16.117850953209999</c:v>
                </c:pt>
                <c:pt idx="3">
                  <c:v>10.91854419411</c:v>
                </c:pt>
                <c:pt idx="4">
                  <c:v>7.972270363951</c:v>
                </c:pt>
                <c:pt idx="5">
                  <c:v>5.8925476603120002</c:v>
                </c:pt>
                <c:pt idx="6">
                  <c:v>5.7192374350090001</c:v>
                </c:pt>
                <c:pt idx="7">
                  <c:v>1.2131715771230001</c:v>
                </c:pt>
                <c:pt idx="8">
                  <c:v>0.51993067590990005</c:v>
                </c:pt>
                <c:pt idx="9">
                  <c:v>0.34662045060660002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7C6-4DE7-9357-7C55CBBF3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9243816"/>
        <c:axId val="539243032"/>
      </c:barChart>
      <c:catAx>
        <c:axId val="539243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539243032"/>
        <c:crosses val="autoZero"/>
        <c:auto val="1"/>
        <c:lblAlgn val="ctr"/>
        <c:lblOffset val="100"/>
        <c:noMultiLvlLbl val="0"/>
      </c:catAx>
      <c:valAx>
        <c:axId val="539243032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9243816"/>
        <c:crossesAt val="1"/>
        <c:crossBetween val="between"/>
        <c:majorUnit val="0.05"/>
        <c:minorUnit val="0.05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753226581225"/>
          <c:y val="6.7013597941933109E-2"/>
          <c:w val="0.41208405188452996"/>
          <c:h val="0.68049158397647924"/>
        </c:manualLayout>
      </c:layout>
      <c:doughnutChart>
        <c:varyColors val="1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E5-4301-80DC-4331B1B9C433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5-4301-80DC-4331B1B9C43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E5-4301-80DC-4331B1B9C433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E5-4301-80DC-4331B1B9C4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E5-4301-80DC-4331B1B9C433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E5-4301-80DC-4331B1B9C4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E5-4301-80DC-4331B1B9C43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E5-4301-80DC-4331B1B9C43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E5-4301-80DC-4331B1B9C43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CE5-4301-80DC-4331B1B9C433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E5-4301-80DC-4331B1B9C433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E5-4301-80DC-4331B1B9C433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E5-4301-80DC-4331B1B9C433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CE5-4301-80DC-4331B1B9C433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CE5-4301-80DC-4331B1B9C433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CE5-4301-80DC-4331B1B9C433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50.953206239170001</c:v>
                </c:pt>
                <c:pt idx="1">
                  <c:v>49.046793760829999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CE5-4301-80DC-4331B1B9C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59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0.22889364540206167"/>
          <c:y val="0.27839647188533628"/>
          <c:w val="0.2192469286721245"/>
          <c:h val="0.26600984932010291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8163450591576"/>
          <c:y val="5.0443335972281525E-2"/>
          <c:w val="0.23775485113343228"/>
          <c:h val="0.38664191767799899"/>
        </c:manualLayout>
      </c:layout>
      <c:doughnutChart>
        <c:varyColors val="1"/>
        <c:ser>
          <c:idx val="3"/>
          <c:order val="0"/>
          <c:tx>
            <c:strRef>
              <c:f>Sheet1!$C$1</c:f>
              <c:strCache>
                <c:ptCount val="1"/>
                <c:pt idx="0">
                  <c:v>zahraniční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E4-43B4-91A7-B6A73821F52D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E4-43B4-91A7-B6A73821F52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E4-43B4-91A7-B6A73821F52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E4-43B4-91A7-B6A73821F52D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E4-43B4-91A7-B6A73821F52D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E4-43B4-91A7-B6A73821F52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E4-43B4-91A7-B6A73821F5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CE4-43B4-91A7-B6A73821F5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CE4-43B4-91A7-B6A73821F5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CE4-43B4-91A7-B6A73821F52D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E4-43B4-91A7-B6A73821F52D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E4-43B4-91A7-B6A73821F52D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E4-43B4-91A7-B6A73821F52D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CE4-43B4-91A7-B6A73821F52D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CE4-43B4-91A7-B6A73821F52D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CE4-43B4-91A7-B6A73821F52D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Mladí, žijící sami / s jinými mladými / u rodičů</c:v>
                </c:pt>
                <c:pt idx="1">
                  <c:v>Mladé páry bez dětí</c:v>
                </c:pt>
                <c:pt idx="2">
                  <c:v>Mladé rodiny s malými dětmi</c:v>
                </c:pt>
                <c:pt idx="3">
                  <c:v>Rodiny s většími či dospívajícími dětmi</c:v>
                </c:pt>
                <c:pt idx="4">
                  <c:v>Lidé středního věku (již) bez dětí v domácnosti</c:v>
                </c:pt>
                <c:pt idx="5">
                  <c:v>Lidé v pokročilém věku pracující</c:v>
                </c:pt>
                <c:pt idx="6">
                  <c:v>Lidé v pokročilém věku důchodci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24.436741767760001</c:v>
                </c:pt>
                <c:pt idx="1">
                  <c:v>17.85095320624</c:v>
                </c:pt>
                <c:pt idx="2">
                  <c:v>15.25129982669</c:v>
                </c:pt>
                <c:pt idx="3">
                  <c:v>16.811091854419999</c:v>
                </c:pt>
                <c:pt idx="4">
                  <c:v>17.15771230503</c:v>
                </c:pt>
                <c:pt idx="5">
                  <c:v>2.772963604853</c:v>
                </c:pt>
                <c:pt idx="6">
                  <c:v>5.7192374350090001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E4-43B4-91A7-B6A73821F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6.4235635745269568E-2"/>
          <c:y val="0.46628786408513573"/>
          <c:w val="0.7328071183582886"/>
          <c:h val="0.3878312752711025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6259210497789E-2"/>
          <c:y val="0.20970969336441186"/>
          <c:w val="0.90362162344777297"/>
          <c:h val="0.47841727614251467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2BA-4BFF-9485-2475B469D86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901-46DB-A854-0F434585C15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1-46DB-A854-0F434585C15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01-46DB-A854-0F434585C15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01-46DB-A854-0F434585C156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01-46DB-A854-0F434585C156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01-46DB-A854-0F434585C156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01-46DB-A854-0F434585C156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01-46DB-A854-0F434585C156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901-46DB-A854-0F434585C156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901-46DB-A854-0F434585C156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01-46DB-A854-0F434585C156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901-46DB-A854-0F434585C156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901-46DB-A854-0F434585C156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901-46DB-A854-0F434585C156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901-46DB-A854-0F434585C156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901-46DB-A854-0F434585C156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901-46DB-A854-0F434585C156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901-46DB-A854-0F434585C156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901-46DB-A854-0F434585C156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901-46DB-A854-0F434585C156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901-46DB-A854-0F434585C156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901-46DB-A854-0F434585C156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901-46DB-A854-0F434585C156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15–19 let</c:v>
                </c:pt>
                <c:pt idx="1">
                  <c:v>20–24 let</c:v>
                </c:pt>
                <c:pt idx="2">
                  <c:v>25–34 let</c:v>
                </c:pt>
                <c:pt idx="3">
                  <c:v>35–44 let</c:v>
                </c:pt>
                <c:pt idx="4">
                  <c:v>45–54 let</c:v>
                </c:pt>
                <c:pt idx="5">
                  <c:v>55–64 let</c:v>
                </c:pt>
                <c:pt idx="6">
                  <c:v>65 a více let</c:v>
                </c:pt>
              </c:strCache>
            </c:strRef>
          </c:cat>
          <c:val>
            <c:numRef>
              <c:f>Sheet1!$B$3:$B$9</c:f>
              <c:numCache>
                <c:formatCode>###0.0</c:formatCode>
                <c:ptCount val="7"/>
                <c:pt idx="0">
                  <c:v>5.3726169844019998</c:v>
                </c:pt>
                <c:pt idx="1">
                  <c:v>11.26516464471</c:v>
                </c:pt>
                <c:pt idx="2">
                  <c:v>20.103986135180001</c:v>
                </c:pt>
                <c:pt idx="3">
                  <c:v>23.743500866550001</c:v>
                </c:pt>
                <c:pt idx="4">
                  <c:v>23.570190641250001</c:v>
                </c:pt>
                <c:pt idx="5">
                  <c:v>10.91854419411</c:v>
                </c:pt>
                <c:pt idx="6">
                  <c:v>5.0259965337950003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01-46DB-A854-0F434585C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7301488"/>
        <c:axId val="667302272"/>
      </c:barChart>
      <c:catAx>
        <c:axId val="66730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8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667302272"/>
        <c:crosses val="autoZero"/>
        <c:auto val="1"/>
        <c:lblAlgn val="ctr"/>
        <c:lblOffset val="100"/>
        <c:noMultiLvlLbl val="0"/>
      </c:catAx>
      <c:valAx>
        <c:axId val="667302272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667301488"/>
        <c:crosses val="autoZero"/>
        <c:crossBetween val="between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411303263763787"/>
          <c:y val="0.13856465654127534"/>
          <c:w val="0.4226162444702129"/>
          <c:h val="0.7245377529724024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  <a:ln w="17352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10-4921-B067-085F8678C30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E10-4921-B067-085F8678C3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E10-4921-B067-085F8678C30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E10-4921-B067-085F8678C30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E10-4921-B067-085F8678C30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E10-4921-B067-085F8678C30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E10-4921-B067-085F8678C30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E10-4921-B067-085F8678C30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E10-4921-B067-085F8678C30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E10-4921-B067-085F8678C30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E10-4921-B067-085F8678C30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AE10-4921-B067-085F8678C30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E10-4921-B067-085F8678C30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AE10-4921-B067-085F8678C30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AE10-4921-B067-085F8678C30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AE10-4921-B067-085F8678C302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AE10-4921-B067-085F8678C302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AE10-4921-B067-085F8678C302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AE10-4921-B067-085F8678C30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AE10-4921-B067-085F8678C302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AE10-4921-B067-085F8678C302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AE10-4921-B067-085F8678C302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AE10-4921-B067-085F8678C302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AE10-4921-B067-085F8678C302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AE10-4921-B067-085F8678C302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AE10-4921-B067-085F8678C302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AE10-4921-B067-085F8678C302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AE10-4921-B067-085F8678C30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Sheet1!$A$3:$A$7</c:f>
              <c:strCache>
                <c:ptCount val="5"/>
                <c:pt idx="0">
                  <c:v>historie, památky, architektura</c:v>
                </c:pt>
                <c:pt idx="1">
                  <c:v>(historické) centrum města</c:v>
                </c:pt>
                <c:pt idx="2">
                  <c:v>atmosféra, příjemné město</c:v>
                </c:pt>
                <c:pt idx="3">
                  <c:v>Špilberk</c:v>
                </c:pt>
                <c:pt idx="4">
                  <c:v>přátelští lidé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34.742951910000002</c:v>
                </c:pt>
                <c:pt idx="1">
                  <c:v>13.68159204</c:v>
                </c:pt>
                <c:pt idx="2">
                  <c:v>12.10613599</c:v>
                </c:pt>
                <c:pt idx="3">
                  <c:v>8.872305141</c:v>
                </c:pt>
                <c:pt idx="4">
                  <c:v>8.3747927030000007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AE10-4921-B067-085F8678C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1697048"/>
        <c:axId val="531687640"/>
      </c:barChart>
      <c:catAx>
        <c:axId val="531697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53168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1687640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1697048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2566102587935891"/>
          <c:w val="0.65385828619431008"/>
          <c:h val="0.605569355836835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vícekrát do roka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 Narrow CE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28.192371475950001</c:v>
                </c:pt>
                <c:pt idx="1">
                  <c:v>30.118110236220001</c:v>
                </c:pt>
                <c:pt idx="2">
                  <c:v>31.758530183727036</c:v>
                </c:pt>
                <c:pt idx="3">
                  <c:v>44.061048440610485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F-4480-8C91-2FCA0B9B50A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1x - 2x za rok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1000" b="0" i="0" u="none" strike="noStrike" kern="1200" baseline="0">
                    <a:solidFill>
                      <a:schemeClr val="bg1"/>
                    </a:solidFill>
                    <a:latin typeface="Arial Narrow CE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15.3399668325</c:v>
                </c:pt>
                <c:pt idx="1">
                  <c:v>16.240157480320001</c:v>
                </c:pt>
                <c:pt idx="2">
                  <c:v>20.275590551181104</c:v>
                </c:pt>
                <c:pt idx="3">
                  <c:v>17.186463171864634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F-4480-8C91-2FCA0B9B50A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více než rok jsem tu nebyl/a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000" b="0" i="0" u="none" strike="noStrike" kern="1200" baseline="0">
                    <a:solidFill>
                      <a:schemeClr val="tx1"/>
                    </a:solidFill>
                    <a:latin typeface="Arial Narrow CE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11.35986733002</c:v>
                </c:pt>
                <c:pt idx="1">
                  <c:v>10.82677165354</c:v>
                </c:pt>
                <c:pt idx="2">
                  <c:v>9.317585301837271</c:v>
                </c:pt>
                <c:pt idx="3">
                  <c:v>5.9057730590577302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F-4480-8C91-2FCA0B9B50A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více než 5 let jsem tu nebyl/a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11.194029850750001</c:v>
                </c:pt>
                <c:pt idx="1">
                  <c:v>8.6614173228349998</c:v>
                </c:pt>
                <c:pt idx="2">
                  <c:v>8.0052493438320216</c:v>
                </c:pt>
                <c:pt idx="3">
                  <c:v>6.3039150630391507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6F-4480-8C91-2FCA0B9B50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jsem zde poprvé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33.913764510779998</c:v>
                </c:pt>
                <c:pt idx="1">
                  <c:v>34.153543307089997</c:v>
                </c:pt>
                <c:pt idx="2">
                  <c:v>30.643044619422572</c:v>
                </c:pt>
                <c:pt idx="3">
                  <c:v>26.542800265428003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F-4480-8C91-2FCA0B9B5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1.4837066052449372E-2"/>
          <c:y val="5.4849801300802484E-2"/>
          <c:w val="0.98027288910277277"/>
          <c:h val="0.22627070201158028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vícekrát do roka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0</c:formatCode>
                <c:ptCount val="26"/>
                <c:pt idx="0">
                  <c:v>28.192371475950001</c:v>
                </c:pt>
                <c:pt idx="1">
                  <c:v>9.5469255663430008</c:v>
                </c:pt>
                <c:pt idx="2">
                  <c:v>58.208955223879997</c:v>
                </c:pt>
                <c:pt idx="3">
                  <c:v>6.72268907563</c:v>
                </c:pt>
                <c:pt idx="4">
                  <c:v>19.76047904192</c:v>
                </c:pt>
                <c:pt idx="5">
                  <c:v>23.255813953490001</c:v>
                </c:pt>
                <c:pt idx="6">
                  <c:v>32.250580046400003</c:v>
                </c:pt>
                <c:pt idx="7">
                  <c:v>22.222222222220001</c:v>
                </c:pt>
                <c:pt idx="8">
                  <c:v>31.775700934580001</c:v>
                </c:pt>
                <c:pt idx="9">
                  <c:v>34.146341463410003</c:v>
                </c:pt>
                <c:pt idx="10">
                  <c:v>48.807631160569997</c:v>
                </c:pt>
                <c:pt idx="11">
                  <c:v>5.7192374350090001</c:v>
                </c:pt>
                <c:pt idx="12">
                  <c:v>25.581395348840001</c:v>
                </c:pt>
                <c:pt idx="13">
                  <c:v>9.2592592592590002</c:v>
                </c:pt>
                <c:pt idx="14">
                  <c:v>12.5</c:v>
                </c:pt>
                <c:pt idx="16">
                  <c:v>19.607843137250001</c:v>
                </c:pt>
                <c:pt idx="17">
                  <c:v>85.080645161289993</c:v>
                </c:pt>
                <c:pt idx="18">
                  <c:v>54.21686746988</c:v>
                </c:pt>
                <c:pt idx="19">
                  <c:v>16.9014084507</c:v>
                </c:pt>
                <c:pt idx="20">
                  <c:v>13.740458015270001</c:v>
                </c:pt>
                <c:pt idx="22">
                  <c:v>7.352941176471</c:v>
                </c:pt>
                <c:pt idx="23">
                  <c:v>7.6923076923079998</c:v>
                </c:pt>
                <c:pt idx="24">
                  <c:v>2.970297029703</c:v>
                </c:pt>
                <c:pt idx="25">
                  <c:v>1.88679245283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1x - 2x za rok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0</c:formatCode>
                <c:ptCount val="26"/>
                <c:pt idx="0">
                  <c:v>15.3399668325</c:v>
                </c:pt>
                <c:pt idx="1">
                  <c:v>16.828478964399999</c:v>
                </c:pt>
                <c:pt idx="2">
                  <c:v>13.00639658849</c:v>
                </c:pt>
                <c:pt idx="3">
                  <c:v>16.806722689080001</c:v>
                </c:pt>
                <c:pt idx="4">
                  <c:v>15.56886227545</c:v>
                </c:pt>
                <c:pt idx="5">
                  <c:v>11.62790697674</c:v>
                </c:pt>
                <c:pt idx="6">
                  <c:v>18.561484918790001</c:v>
                </c:pt>
                <c:pt idx="7">
                  <c:v>25.925925925929999</c:v>
                </c:pt>
                <c:pt idx="8">
                  <c:v>14.01869158879</c:v>
                </c:pt>
                <c:pt idx="9">
                  <c:v>6.0975609756100004</c:v>
                </c:pt>
                <c:pt idx="10">
                  <c:v>18.282988871219999</c:v>
                </c:pt>
                <c:pt idx="11">
                  <c:v>12.131715771230001</c:v>
                </c:pt>
                <c:pt idx="12">
                  <c:v>27.906976744190001</c:v>
                </c:pt>
                <c:pt idx="13">
                  <c:v>20.370370370370001</c:v>
                </c:pt>
                <c:pt idx="14">
                  <c:v>20.83333333333</c:v>
                </c:pt>
                <c:pt idx="15">
                  <c:v>15.78947368421</c:v>
                </c:pt>
                <c:pt idx="16">
                  <c:v>31.372549019609998</c:v>
                </c:pt>
                <c:pt idx="17">
                  <c:v>10.887096774190001</c:v>
                </c:pt>
                <c:pt idx="18">
                  <c:v>19.27710843373</c:v>
                </c:pt>
                <c:pt idx="19">
                  <c:v>25.352112676059999</c:v>
                </c:pt>
                <c:pt idx="20">
                  <c:v>22.137404580150001</c:v>
                </c:pt>
                <c:pt idx="21">
                  <c:v>9.8765432098769992</c:v>
                </c:pt>
                <c:pt idx="22">
                  <c:v>8.8235294117649996</c:v>
                </c:pt>
                <c:pt idx="23">
                  <c:v>10.25641025641</c:v>
                </c:pt>
                <c:pt idx="24">
                  <c:v>9.9009900990100004</c:v>
                </c:pt>
                <c:pt idx="25">
                  <c:v>3.7735849056599999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více než rok jsem tu nebyl/a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0</c:formatCode>
                <c:ptCount val="26"/>
                <c:pt idx="0">
                  <c:v>11.35986733002</c:v>
                </c:pt>
                <c:pt idx="1">
                  <c:v>12.1359223301</c:v>
                </c:pt>
                <c:pt idx="2">
                  <c:v>9.3816631130060006</c:v>
                </c:pt>
                <c:pt idx="3">
                  <c:v>15.126050420169999</c:v>
                </c:pt>
                <c:pt idx="4">
                  <c:v>13.772455089819999</c:v>
                </c:pt>
                <c:pt idx="5">
                  <c:v>13.95348837209</c:v>
                </c:pt>
                <c:pt idx="6">
                  <c:v>8.1206496519720002</c:v>
                </c:pt>
                <c:pt idx="7">
                  <c:v>12.962962962960001</c:v>
                </c:pt>
                <c:pt idx="8">
                  <c:v>12.149532710280001</c:v>
                </c:pt>
                <c:pt idx="9">
                  <c:v>12.195121951220001</c:v>
                </c:pt>
                <c:pt idx="10">
                  <c:v>12.24165341812</c:v>
                </c:pt>
                <c:pt idx="11">
                  <c:v>10.398613518199999</c:v>
                </c:pt>
                <c:pt idx="12">
                  <c:v>16.279069767439999</c:v>
                </c:pt>
                <c:pt idx="13">
                  <c:v>18.518518518520001</c:v>
                </c:pt>
                <c:pt idx="14">
                  <c:v>25</c:v>
                </c:pt>
                <c:pt idx="15">
                  <c:v>10.526315789470001</c:v>
                </c:pt>
                <c:pt idx="16">
                  <c:v>11.76470588235</c:v>
                </c:pt>
                <c:pt idx="17">
                  <c:v>1.6129032258060001</c:v>
                </c:pt>
                <c:pt idx="18">
                  <c:v>18.072289156629999</c:v>
                </c:pt>
                <c:pt idx="19">
                  <c:v>32.394366197179998</c:v>
                </c:pt>
                <c:pt idx="20">
                  <c:v>16.793893129770002</c:v>
                </c:pt>
                <c:pt idx="21">
                  <c:v>11.11111111111</c:v>
                </c:pt>
                <c:pt idx="22">
                  <c:v>11.76470588235</c:v>
                </c:pt>
                <c:pt idx="23">
                  <c:v>12.82051282051</c:v>
                </c:pt>
                <c:pt idx="24">
                  <c:v>5.940594059406</c:v>
                </c:pt>
                <c:pt idx="25">
                  <c:v>7.547169811321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více než 5 let jsem tu nebyl/a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Sheet1!$E$2:$E$27</c:f>
              <c:numCache>
                <c:formatCode>0</c:formatCode>
                <c:ptCount val="26"/>
                <c:pt idx="0">
                  <c:v>11.194029850750001</c:v>
                </c:pt>
                <c:pt idx="1">
                  <c:v>13.915857605179999</c:v>
                </c:pt>
                <c:pt idx="2">
                  <c:v>6.1833688699360003</c:v>
                </c:pt>
                <c:pt idx="3">
                  <c:v>16.806722689080001</c:v>
                </c:pt>
                <c:pt idx="4">
                  <c:v>1.796407185629</c:v>
                </c:pt>
                <c:pt idx="5">
                  <c:v>6.5891472868219996</c:v>
                </c:pt>
                <c:pt idx="6">
                  <c:v>16.00928074246</c:v>
                </c:pt>
                <c:pt idx="7">
                  <c:v>11.11111111111</c:v>
                </c:pt>
                <c:pt idx="8">
                  <c:v>12.149532710280001</c:v>
                </c:pt>
                <c:pt idx="9">
                  <c:v>17.07317073171</c:v>
                </c:pt>
                <c:pt idx="10">
                  <c:v>9.5389507154210005</c:v>
                </c:pt>
                <c:pt idx="11">
                  <c:v>12.99826689775</c:v>
                </c:pt>
                <c:pt idx="12">
                  <c:v>16.279069767439999</c:v>
                </c:pt>
                <c:pt idx="13">
                  <c:v>16.66666666667</c:v>
                </c:pt>
                <c:pt idx="14">
                  <c:v>18.75</c:v>
                </c:pt>
                <c:pt idx="15">
                  <c:v>31.57894736842</c:v>
                </c:pt>
                <c:pt idx="16">
                  <c:v>15.6862745098</c:v>
                </c:pt>
                <c:pt idx="17">
                  <c:v>0.8064516129032</c:v>
                </c:pt>
                <c:pt idx="18">
                  <c:v>4.819277108434</c:v>
                </c:pt>
                <c:pt idx="19">
                  <c:v>15.49295774648</c:v>
                </c:pt>
                <c:pt idx="20">
                  <c:v>23.6641221374</c:v>
                </c:pt>
                <c:pt idx="21">
                  <c:v>11.11111111111</c:v>
                </c:pt>
                <c:pt idx="22">
                  <c:v>4.4117647058819998</c:v>
                </c:pt>
                <c:pt idx="23">
                  <c:v>20.512820512819999</c:v>
                </c:pt>
                <c:pt idx="24">
                  <c:v>9.9009900990100004</c:v>
                </c:pt>
                <c:pt idx="25">
                  <c:v>7.547169811321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A-4D2E-87B2-8005F2EDD3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jsem zde poprvé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Sheet1!$F$2:$F$27</c:f>
              <c:numCache>
                <c:formatCode>0</c:formatCode>
                <c:ptCount val="26"/>
                <c:pt idx="0">
                  <c:v>33.913764510779998</c:v>
                </c:pt>
                <c:pt idx="1">
                  <c:v>47.572815533979998</c:v>
                </c:pt>
                <c:pt idx="2">
                  <c:v>13.21961620469</c:v>
                </c:pt>
                <c:pt idx="3">
                  <c:v>44.537815126049999</c:v>
                </c:pt>
                <c:pt idx="4">
                  <c:v>49.101796407190001</c:v>
                </c:pt>
                <c:pt idx="5">
                  <c:v>44.573643410850003</c:v>
                </c:pt>
                <c:pt idx="6">
                  <c:v>25.058004640370001</c:v>
                </c:pt>
                <c:pt idx="7">
                  <c:v>27.777777777779999</c:v>
                </c:pt>
                <c:pt idx="8">
                  <c:v>29.906542056069998</c:v>
                </c:pt>
                <c:pt idx="9">
                  <c:v>30.48780487805</c:v>
                </c:pt>
                <c:pt idx="10">
                  <c:v>11.128775834660001</c:v>
                </c:pt>
                <c:pt idx="11">
                  <c:v>58.752166377819997</c:v>
                </c:pt>
                <c:pt idx="12">
                  <c:v>13.95348837209</c:v>
                </c:pt>
                <c:pt idx="13">
                  <c:v>35.185185185190001</c:v>
                </c:pt>
                <c:pt idx="14">
                  <c:v>22.91666666667</c:v>
                </c:pt>
                <c:pt idx="15">
                  <c:v>42.105263157890001</c:v>
                </c:pt>
                <c:pt idx="16">
                  <c:v>21.568627450979999</c:v>
                </c:pt>
                <c:pt idx="17">
                  <c:v>1.6129032258060001</c:v>
                </c:pt>
                <c:pt idx="18">
                  <c:v>3.6144578313250002</c:v>
                </c:pt>
                <c:pt idx="19">
                  <c:v>9.8591549295770005</c:v>
                </c:pt>
                <c:pt idx="20">
                  <c:v>23.6641221374</c:v>
                </c:pt>
                <c:pt idx="21">
                  <c:v>67.901234567900005</c:v>
                </c:pt>
                <c:pt idx="22">
                  <c:v>67.647058823530003</c:v>
                </c:pt>
                <c:pt idx="23">
                  <c:v>48.717948717950001</c:v>
                </c:pt>
                <c:pt idx="24">
                  <c:v>71.28712871287</c:v>
                </c:pt>
                <c:pt idx="25">
                  <c:v>79.245283018869998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A-4D2E-87B2-8005F2EDD3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98542402542968133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0</c:formatCode>
                <c:ptCount val="26"/>
                <c:pt idx="0">
                  <c:v>28.192371475950001</c:v>
                </c:pt>
                <c:pt idx="1">
                  <c:v>25.689655172409999</c:v>
                </c:pt>
                <c:pt idx="2">
                  <c:v>30.511182108629999</c:v>
                </c:pt>
                <c:pt idx="3">
                  <c:v>27.941176470590001</c:v>
                </c:pt>
                <c:pt idx="4">
                  <c:v>21.052631578949999</c:v>
                </c:pt>
                <c:pt idx="5">
                  <c:v>26.337448559670001</c:v>
                </c:pt>
                <c:pt idx="6">
                  <c:v>29.655172413790002</c:v>
                </c:pt>
                <c:pt idx="7">
                  <c:v>27.491408934710002</c:v>
                </c:pt>
                <c:pt idx="8">
                  <c:v>32.203389830509998</c:v>
                </c:pt>
                <c:pt idx="9">
                  <c:v>35.365853658539997</c:v>
                </c:pt>
                <c:pt idx="10">
                  <c:v>30.434782608700001</c:v>
                </c:pt>
                <c:pt idx="11">
                  <c:v>22.27488151659</c:v>
                </c:pt>
                <c:pt idx="12">
                  <c:v>30.769230769229999</c:v>
                </c:pt>
                <c:pt idx="13">
                  <c:v>29.885057471260001</c:v>
                </c:pt>
                <c:pt idx="14">
                  <c:v>19.526627218929999</c:v>
                </c:pt>
                <c:pt idx="15">
                  <c:v>34.146341463410003</c:v>
                </c:pt>
                <c:pt idx="16">
                  <c:v>42.857142857139998</c:v>
                </c:pt>
                <c:pt idx="17">
                  <c:v>21.721311475410001</c:v>
                </c:pt>
                <c:pt idx="18">
                  <c:v>23.232323232319999</c:v>
                </c:pt>
                <c:pt idx="19">
                  <c:v>35.454545454550001</c:v>
                </c:pt>
                <c:pt idx="20">
                  <c:v>27.196652719669999</c:v>
                </c:pt>
                <c:pt idx="21">
                  <c:v>29.83425414365</c:v>
                </c:pt>
                <c:pt idx="22">
                  <c:v>38.095238095239999</c:v>
                </c:pt>
                <c:pt idx="23">
                  <c:v>34.146341463410003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0</c:formatCode>
                <c:ptCount val="26"/>
                <c:pt idx="0">
                  <c:v>15.3399668325</c:v>
                </c:pt>
                <c:pt idx="1">
                  <c:v>16.72413793103</c:v>
                </c:pt>
                <c:pt idx="2">
                  <c:v>14.057507987219999</c:v>
                </c:pt>
                <c:pt idx="3">
                  <c:v>16.176470588240001</c:v>
                </c:pt>
                <c:pt idx="4">
                  <c:v>14.0350877193</c:v>
                </c:pt>
                <c:pt idx="5">
                  <c:v>16.049382716050001</c:v>
                </c:pt>
                <c:pt idx="6">
                  <c:v>16.89655172414</c:v>
                </c:pt>
                <c:pt idx="7">
                  <c:v>16.151202749140001</c:v>
                </c:pt>
                <c:pt idx="8">
                  <c:v>12.71186440678</c:v>
                </c:pt>
                <c:pt idx="9">
                  <c:v>9.7560975609760003</c:v>
                </c:pt>
                <c:pt idx="10">
                  <c:v>17.391304347830001</c:v>
                </c:pt>
                <c:pt idx="11">
                  <c:v>14.69194312796</c:v>
                </c:pt>
                <c:pt idx="12">
                  <c:v>15.38461538462</c:v>
                </c:pt>
                <c:pt idx="13">
                  <c:v>21.839080459769999</c:v>
                </c:pt>
                <c:pt idx="14">
                  <c:v>15.38461538462</c:v>
                </c:pt>
                <c:pt idx="15">
                  <c:v>6.0975609756100004</c:v>
                </c:pt>
                <c:pt idx="16">
                  <c:v>17.142857142859999</c:v>
                </c:pt>
                <c:pt idx="17">
                  <c:v>13.52459016393</c:v>
                </c:pt>
                <c:pt idx="18">
                  <c:v>13.13131313131</c:v>
                </c:pt>
                <c:pt idx="19">
                  <c:v>21.363636363640001</c:v>
                </c:pt>
                <c:pt idx="20">
                  <c:v>17.573221757319999</c:v>
                </c:pt>
                <c:pt idx="21">
                  <c:v>13.812154696129999</c:v>
                </c:pt>
                <c:pt idx="22">
                  <c:v>16.66666666667</c:v>
                </c:pt>
                <c:pt idx="23">
                  <c:v>6.0975609756100004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0</c:formatCode>
                <c:ptCount val="26"/>
                <c:pt idx="0">
                  <c:v>11.35986733002</c:v>
                </c:pt>
                <c:pt idx="1">
                  <c:v>11.379310344829999</c:v>
                </c:pt>
                <c:pt idx="2">
                  <c:v>11.34185303514</c:v>
                </c:pt>
                <c:pt idx="3">
                  <c:v>13.23529411765</c:v>
                </c:pt>
                <c:pt idx="4">
                  <c:v>14.0350877193</c:v>
                </c:pt>
                <c:pt idx="5">
                  <c:v>13.58024691358</c:v>
                </c:pt>
                <c:pt idx="6">
                  <c:v>9.3103448275860003</c:v>
                </c:pt>
                <c:pt idx="7">
                  <c:v>11.68384879725</c:v>
                </c:pt>
                <c:pt idx="8">
                  <c:v>5.9322033898309998</c:v>
                </c:pt>
                <c:pt idx="9">
                  <c:v>13.414634146339999</c:v>
                </c:pt>
                <c:pt idx="10">
                  <c:v>10.434782608700001</c:v>
                </c:pt>
                <c:pt idx="11">
                  <c:v>13.27014218009</c:v>
                </c:pt>
                <c:pt idx="12">
                  <c:v>10.05917159763</c:v>
                </c:pt>
                <c:pt idx="13">
                  <c:v>13.79310344828</c:v>
                </c:pt>
                <c:pt idx="14">
                  <c:v>13.609467455620001</c:v>
                </c:pt>
                <c:pt idx="15">
                  <c:v>12.195121951220001</c:v>
                </c:pt>
                <c:pt idx="16">
                  <c:v>2.8571428571430002</c:v>
                </c:pt>
                <c:pt idx="17">
                  <c:v>12.704918032789999</c:v>
                </c:pt>
                <c:pt idx="18">
                  <c:v>15.15151515152</c:v>
                </c:pt>
                <c:pt idx="19">
                  <c:v>8.1818181818180005</c:v>
                </c:pt>
                <c:pt idx="20">
                  <c:v>8.3682008368199998</c:v>
                </c:pt>
                <c:pt idx="21">
                  <c:v>13.25966850829</c:v>
                </c:pt>
                <c:pt idx="22">
                  <c:v>9.5238095238099998</c:v>
                </c:pt>
                <c:pt idx="23">
                  <c:v>12.195121951220001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Sheet1!$E$2:$E$27</c:f>
              <c:numCache>
                <c:formatCode>0</c:formatCode>
                <c:ptCount val="26"/>
                <c:pt idx="0">
                  <c:v>11.194029850750001</c:v>
                </c:pt>
                <c:pt idx="1">
                  <c:v>11.20689655172</c:v>
                </c:pt>
                <c:pt idx="2">
                  <c:v>11.1821086262</c:v>
                </c:pt>
                <c:pt idx="3">
                  <c:v>0</c:v>
                </c:pt>
                <c:pt idx="4">
                  <c:v>2.6315789473679998</c:v>
                </c:pt>
                <c:pt idx="5">
                  <c:v>6.1728395061730001</c:v>
                </c:pt>
                <c:pt idx="6">
                  <c:v>12.413793103450001</c:v>
                </c:pt>
                <c:pt idx="7">
                  <c:v>16.151202749140001</c:v>
                </c:pt>
                <c:pt idx="8">
                  <c:v>17.796610169489998</c:v>
                </c:pt>
                <c:pt idx="9">
                  <c:v>15.85365853659</c:v>
                </c:pt>
                <c:pt idx="10">
                  <c:v>13.913043478260001</c:v>
                </c:pt>
                <c:pt idx="11">
                  <c:v>9.9526066350709996</c:v>
                </c:pt>
                <c:pt idx="12">
                  <c:v>12.623274161739999</c:v>
                </c:pt>
                <c:pt idx="13">
                  <c:v>12.64367816092</c:v>
                </c:pt>
                <c:pt idx="14">
                  <c:v>1.775147928994</c:v>
                </c:pt>
                <c:pt idx="15">
                  <c:v>17.07317073171</c:v>
                </c:pt>
                <c:pt idx="16">
                  <c:v>17.142857142859999</c:v>
                </c:pt>
                <c:pt idx="17">
                  <c:v>4.0983606557380003</c:v>
                </c:pt>
                <c:pt idx="18">
                  <c:v>5.5555555555560003</c:v>
                </c:pt>
                <c:pt idx="19">
                  <c:v>13.63636363636</c:v>
                </c:pt>
                <c:pt idx="20">
                  <c:v>17.99163179916</c:v>
                </c:pt>
                <c:pt idx="21">
                  <c:v>11.04972375691</c:v>
                </c:pt>
                <c:pt idx="22">
                  <c:v>16.66666666667</c:v>
                </c:pt>
                <c:pt idx="23">
                  <c:v>17.07317073171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1-4C90-BE30-473F321E45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Sheet1!$F$2:$F$27</c:f>
              <c:numCache>
                <c:formatCode>0</c:formatCode>
                <c:ptCount val="26"/>
                <c:pt idx="0">
                  <c:v>33.913764510779998</c:v>
                </c:pt>
                <c:pt idx="1">
                  <c:v>35</c:v>
                </c:pt>
                <c:pt idx="2">
                  <c:v>32.907348242810002</c:v>
                </c:pt>
                <c:pt idx="3">
                  <c:v>42.647058823530003</c:v>
                </c:pt>
                <c:pt idx="4">
                  <c:v>48.24561403509</c:v>
                </c:pt>
                <c:pt idx="5">
                  <c:v>37.860082304530003</c:v>
                </c:pt>
                <c:pt idx="6">
                  <c:v>31.72413793103</c:v>
                </c:pt>
                <c:pt idx="7">
                  <c:v>28.522336769759999</c:v>
                </c:pt>
                <c:pt idx="8">
                  <c:v>31.355932203390001</c:v>
                </c:pt>
                <c:pt idx="9">
                  <c:v>25.609756097559998</c:v>
                </c:pt>
                <c:pt idx="10">
                  <c:v>27.826086956520001</c:v>
                </c:pt>
                <c:pt idx="11">
                  <c:v>39.810426540279998</c:v>
                </c:pt>
                <c:pt idx="12">
                  <c:v>31.163708086789999</c:v>
                </c:pt>
                <c:pt idx="13">
                  <c:v>21.839080459769999</c:v>
                </c:pt>
                <c:pt idx="14">
                  <c:v>49.704142011830001</c:v>
                </c:pt>
                <c:pt idx="15">
                  <c:v>30.48780487805</c:v>
                </c:pt>
                <c:pt idx="16">
                  <c:v>20</c:v>
                </c:pt>
                <c:pt idx="17">
                  <c:v>47.950819672130002</c:v>
                </c:pt>
                <c:pt idx="18">
                  <c:v>42.92929292929</c:v>
                </c:pt>
                <c:pt idx="19">
                  <c:v>21.363636363640001</c:v>
                </c:pt>
                <c:pt idx="20">
                  <c:v>28.870292887030001</c:v>
                </c:pt>
                <c:pt idx="21">
                  <c:v>32.04419889503</c:v>
                </c:pt>
                <c:pt idx="22">
                  <c:v>19.04761904762</c:v>
                </c:pt>
                <c:pt idx="23">
                  <c:v>30.48780487805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1-4C90-BE30-473F321E45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17699025505101"/>
          <c:y val="2.8212944252813097E-2"/>
          <c:w val="0.65270798284317599"/>
          <c:h val="0.93085093719745426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2024 (N = 1206)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90-49D8-AC26-A1AF994A83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90-49D8-AC26-A1AF994A83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90-49D8-AC26-A1AF994A83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90-49D8-AC26-A1AF994A83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90-49D8-AC26-A1AF994A839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90-49D8-AC26-A1AF994A839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90-49D8-AC26-A1AF994A839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F90-49D8-AC26-A1AF994A839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F90-49D8-AC26-A1AF994A839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F90-49D8-AC26-A1AF994A839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F90-49D8-AC26-A1AF994A839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F90-49D8-AC26-A1AF994A839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F90-49D8-AC26-A1AF994A839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F90-49D8-AC26-A1AF994A839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F90-49D8-AC26-A1AF994A839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F90-49D8-AC26-A1AF994A839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F90-49D8-AC26-A1AF994A839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F90-49D8-AC26-A1AF994A839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F90-49D8-AC26-A1AF994A8397}"/>
              </c:ext>
            </c:extLst>
          </c:dPt>
          <c:dLbls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Brno</c:v>
                </c:pt>
                <c:pt idx="1">
                  <c:v>jiná země, více zemí, okružní cesta</c:v>
                </c:pt>
                <c:pt idx="2">
                  <c:v>jiné místo na Jižní Moravě</c:v>
                </c:pt>
                <c:pt idx="3">
                  <c:v>jiné místo v ČR</c:v>
                </c:pt>
                <c:pt idx="4">
                  <c:v>Praha</c:v>
                </c:pt>
                <c:pt idx="5">
                  <c:v>Rakousko</c:v>
                </c:pt>
                <c:pt idx="6">
                  <c:v>Slovensko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72.305140961860005</c:v>
                </c:pt>
                <c:pt idx="1">
                  <c:v>8.2918739635160001</c:v>
                </c:pt>
                <c:pt idx="2">
                  <c:v>6.1359867330020004</c:v>
                </c:pt>
                <c:pt idx="3">
                  <c:v>4.5605306799339997</c:v>
                </c:pt>
                <c:pt idx="4">
                  <c:v>3.731343283582</c:v>
                </c:pt>
                <c:pt idx="5">
                  <c:v>3.3167495854059998</c:v>
                </c:pt>
                <c:pt idx="6">
                  <c:v>1.6583747927029999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F90-49D8-AC26-A1AF994A839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2023 (N = 1016)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Brno</c:v>
                </c:pt>
                <c:pt idx="1">
                  <c:v>jiná země, více zemí, okružní cesta</c:v>
                </c:pt>
                <c:pt idx="2">
                  <c:v>jiné místo na Jižní Moravě</c:v>
                </c:pt>
                <c:pt idx="3">
                  <c:v>jiné místo v ČR</c:v>
                </c:pt>
                <c:pt idx="4">
                  <c:v>Praha</c:v>
                </c:pt>
                <c:pt idx="5">
                  <c:v>Rakousko</c:v>
                </c:pt>
                <c:pt idx="6">
                  <c:v>Slovensko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72.637795275589994</c:v>
                </c:pt>
                <c:pt idx="1">
                  <c:v>7.3818897637800003</c:v>
                </c:pt>
                <c:pt idx="2">
                  <c:v>4.9212598425199996</c:v>
                </c:pt>
                <c:pt idx="3">
                  <c:v>3.1496062992130001</c:v>
                </c:pt>
                <c:pt idx="4">
                  <c:v>5.7086614173230004</c:v>
                </c:pt>
                <c:pt idx="5">
                  <c:v>3.7401574803150002</c:v>
                </c:pt>
                <c:pt idx="6">
                  <c:v>2.4606299212599998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3F90-49D8-AC26-A1AF994A8397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2019 (N = 1524)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Brno</c:v>
                </c:pt>
                <c:pt idx="1">
                  <c:v>jiná země, více zemí, okružní cesta</c:v>
                </c:pt>
                <c:pt idx="2">
                  <c:v>jiné místo na Jižní Moravě</c:v>
                </c:pt>
                <c:pt idx="3">
                  <c:v>jiné místo v ČR</c:v>
                </c:pt>
                <c:pt idx="4">
                  <c:v>Praha</c:v>
                </c:pt>
                <c:pt idx="5">
                  <c:v>Rakousko</c:v>
                </c:pt>
                <c:pt idx="6">
                  <c:v>Slovensko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62</c:v>
                </c:pt>
                <c:pt idx="1">
                  <c:v>17</c:v>
                </c:pt>
                <c:pt idx="2">
                  <c:v>5</c:v>
                </c:pt>
                <c:pt idx="3">
                  <c:v>3</c:v>
                </c:pt>
                <c:pt idx="4">
                  <c:v>9.4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3F90-49D8-AC26-A1AF994A8397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2018 (N = 1507)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Brno</c:v>
                </c:pt>
                <c:pt idx="1">
                  <c:v>jiná země, více zemí, okružní cesta</c:v>
                </c:pt>
                <c:pt idx="2">
                  <c:v>jiné místo na Jižní Moravě</c:v>
                </c:pt>
                <c:pt idx="3">
                  <c:v>jiné místo v ČR</c:v>
                </c:pt>
                <c:pt idx="4">
                  <c:v>Praha</c:v>
                </c:pt>
                <c:pt idx="5">
                  <c:v>Rakousko</c:v>
                </c:pt>
                <c:pt idx="6">
                  <c:v>Slovensko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71.099999999999994</c:v>
                </c:pt>
                <c:pt idx="1">
                  <c:v>10.3</c:v>
                </c:pt>
                <c:pt idx="2">
                  <c:v>5.1094890510948909</c:v>
                </c:pt>
                <c:pt idx="3">
                  <c:v>3.7823490378234901</c:v>
                </c:pt>
                <c:pt idx="4">
                  <c:v>4.9767750497677499</c:v>
                </c:pt>
                <c:pt idx="5">
                  <c:v>2.5215660252156602</c:v>
                </c:pt>
                <c:pt idx="6">
                  <c:v>2.1897810218978102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8A5-47F9-853B-62E586D83FFE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2017 (N = 1520)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Brno</c:v>
                </c:pt>
                <c:pt idx="1">
                  <c:v>jiná země, více zemí, okružní cesta</c:v>
                </c:pt>
                <c:pt idx="2">
                  <c:v>jiné místo na Jižní Moravě</c:v>
                </c:pt>
                <c:pt idx="3">
                  <c:v>jiné místo v ČR</c:v>
                </c:pt>
                <c:pt idx="4">
                  <c:v>Praha</c:v>
                </c:pt>
                <c:pt idx="5">
                  <c:v>Rakousko</c:v>
                </c:pt>
                <c:pt idx="6">
                  <c:v>Slovensko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75</c:v>
                </c:pt>
                <c:pt idx="1">
                  <c:v>5</c:v>
                </c:pt>
                <c:pt idx="2">
                  <c:v>9</c:v>
                </c:pt>
                <c:pt idx="3">
                  <c:v>4</c:v>
                </c:pt>
                <c:pt idx="4">
                  <c:v>6</c:v>
                </c:pt>
                <c:pt idx="5">
                  <c:v>0.6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B64-469E-A2FE-3073F4E7BE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74805880"/>
        <c:axId val="674806272"/>
      </c:barChart>
      <c:catAx>
        <c:axId val="674805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674806272"/>
        <c:crosses val="autoZero"/>
        <c:auto val="1"/>
        <c:lblAlgn val="ctr"/>
        <c:lblOffset val="100"/>
        <c:noMultiLvlLbl val="0"/>
      </c:catAx>
      <c:valAx>
        <c:axId val="674806272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74805880"/>
        <c:crosses val="autoZero"/>
        <c:crossBetween val="between"/>
        <c:majorUnit val="0.05"/>
        <c:minorUnit val="0.05"/>
      </c:valAx>
      <c:spPr>
        <a:noFill/>
        <a:ln w="25445">
          <a:noFill/>
        </a:ln>
        <a:effectLst/>
      </c:spPr>
    </c:plotArea>
    <c:legend>
      <c:legendPos val="r"/>
      <c:layout>
        <c:manualLayout>
          <c:xMode val="edge"/>
          <c:yMode val="edge"/>
          <c:x val="0.54282386282476547"/>
          <c:y val="0.69391344303993319"/>
          <c:w val="0.27903348040693893"/>
          <c:h val="0.2190067318119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72.305140961860005</c:v>
                </c:pt>
                <c:pt idx="1">
                  <c:v>71.682847896439995</c:v>
                </c:pt>
                <c:pt idx="2">
                  <c:v>91.471215351810002</c:v>
                </c:pt>
                <c:pt idx="4">
                  <c:v>70.658682634729999</c:v>
                </c:pt>
                <c:pt idx="5">
                  <c:v>63.95348837209</c:v>
                </c:pt>
                <c:pt idx="6">
                  <c:v>73.549883990720005</c:v>
                </c:pt>
                <c:pt idx="7">
                  <c:v>98.14814814815</c:v>
                </c:pt>
                <c:pt idx="8">
                  <c:v>73.831775700929995</c:v>
                </c:pt>
                <c:pt idx="9">
                  <c:v>74.390243902440005</c:v>
                </c:pt>
                <c:pt idx="10">
                  <c:v>86.327503974560003</c:v>
                </c:pt>
                <c:pt idx="11">
                  <c:v>57.019064124780002</c:v>
                </c:pt>
                <c:pt idx="12">
                  <c:v>77.906976744190004</c:v>
                </c:pt>
                <c:pt idx="13">
                  <c:v>74.074074074069998</c:v>
                </c:pt>
                <c:pt idx="14">
                  <c:v>75</c:v>
                </c:pt>
                <c:pt idx="15">
                  <c:v>63.157894736839999</c:v>
                </c:pt>
                <c:pt idx="16">
                  <c:v>76.470588235289995</c:v>
                </c:pt>
                <c:pt idx="17">
                  <c:v>98.790322580649999</c:v>
                </c:pt>
                <c:pt idx="18">
                  <c:v>92.771084337350004</c:v>
                </c:pt>
                <c:pt idx="19">
                  <c:v>80.281690140850003</c:v>
                </c:pt>
                <c:pt idx="20">
                  <c:v>79.389312977100005</c:v>
                </c:pt>
                <c:pt idx="21">
                  <c:v>46.913580246910001</c:v>
                </c:pt>
                <c:pt idx="22">
                  <c:v>66.176470588239994</c:v>
                </c:pt>
                <c:pt idx="23">
                  <c:v>87.179487179489996</c:v>
                </c:pt>
                <c:pt idx="24">
                  <c:v>45.544554455449997</c:v>
                </c:pt>
                <c:pt idx="25">
                  <c:v>26.415094339620001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jiné místo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27.694859038139999</c:v>
                </c:pt>
                <c:pt idx="1">
                  <c:v>28.317152103560002</c:v>
                </c:pt>
                <c:pt idx="2">
                  <c:v>8.5287846481879992</c:v>
                </c:pt>
                <c:pt idx="3">
                  <c:v>100</c:v>
                </c:pt>
                <c:pt idx="4">
                  <c:v>29.341317365270001</c:v>
                </c:pt>
                <c:pt idx="5">
                  <c:v>36.04651162791</c:v>
                </c:pt>
                <c:pt idx="6">
                  <c:v>26.450116009279999</c:v>
                </c:pt>
                <c:pt idx="7">
                  <c:v>1.851851851852</c:v>
                </c:pt>
                <c:pt idx="8">
                  <c:v>26.168224299070001</c:v>
                </c:pt>
                <c:pt idx="9">
                  <c:v>25.609756097559998</c:v>
                </c:pt>
                <c:pt idx="10">
                  <c:v>13.672496025439999</c:v>
                </c:pt>
                <c:pt idx="11">
                  <c:v>42.980935875219998</c:v>
                </c:pt>
                <c:pt idx="12">
                  <c:v>22.093023255809999</c:v>
                </c:pt>
                <c:pt idx="13">
                  <c:v>25.925925925929999</c:v>
                </c:pt>
                <c:pt idx="14">
                  <c:v>25</c:v>
                </c:pt>
                <c:pt idx="15">
                  <c:v>36.842105263160001</c:v>
                </c:pt>
                <c:pt idx="16">
                  <c:v>23.529411764710002</c:v>
                </c:pt>
                <c:pt idx="17">
                  <c:v>1.2096774193549999</c:v>
                </c:pt>
                <c:pt idx="18">
                  <c:v>7.2289156626509996</c:v>
                </c:pt>
                <c:pt idx="19">
                  <c:v>19.718309859150001</c:v>
                </c:pt>
                <c:pt idx="20">
                  <c:v>20.610687022899999</c:v>
                </c:pt>
                <c:pt idx="21">
                  <c:v>53.086419753089999</c:v>
                </c:pt>
                <c:pt idx="22">
                  <c:v>33.823529411759999</c:v>
                </c:pt>
                <c:pt idx="23">
                  <c:v>12.82051282051</c:v>
                </c:pt>
                <c:pt idx="24">
                  <c:v>54.455445544550003</c:v>
                </c:pt>
                <c:pt idx="25">
                  <c:v>73.584905660380002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.18657247450007849"/>
          <c:y val="0"/>
          <c:w val="0.28431964859735503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72.305140961860005</c:v>
                </c:pt>
                <c:pt idx="1">
                  <c:v>68.793103448279993</c:v>
                </c:pt>
                <c:pt idx="2">
                  <c:v>75.559105431310002</c:v>
                </c:pt>
                <c:pt idx="3">
                  <c:v>76.470588235289995</c:v>
                </c:pt>
                <c:pt idx="4">
                  <c:v>71.929824561399997</c:v>
                </c:pt>
                <c:pt idx="5">
                  <c:v>69.958847736630005</c:v>
                </c:pt>
                <c:pt idx="6">
                  <c:v>71.379310344830003</c:v>
                </c:pt>
                <c:pt idx="7">
                  <c:v>73.195876288660003</c:v>
                </c:pt>
                <c:pt idx="8">
                  <c:v>72.033898305080001</c:v>
                </c:pt>
                <c:pt idx="9">
                  <c:v>76.829268292679998</c:v>
                </c:pt>
                <c:pt idx="10">
                  <c:v>70.434782608700004</c:v>
                </c:pt>
                <c:pt idx="11">
                  <c:v>67.772511848340002</c:v>
                </c:pt>
                <c:pt idx="12">
                  <c:v>73.767258382639994</c:v>
                </c:pt>
                <c:pt idx="13">
                  <c:v>73.563218390800003</c:v>
                </c:pt>
                <c:pt idx="14">
                  <c:v>71.005917159760003</c:v>
                </c:pt>
                <c:pt idx="15">
                  <c:v>74.390243902440005</c:v>
                </c:pt>
                <c:pt idx="16">
                  <c:v>82.857142857140005</c:v>
                </c:pt>
                <c:pt idx="17">
                  <c:v>66.393442622950005</c:v>
                </c:pt>
                <c:pt idx="18">
                  <c:v>69.696969696970001</c:v>
                </c:pt>
                <c:pt idx="19">
                  <c:v>77.727272727270005</c:v>
                </c:pt>
                <c:pt idx="20">
                  <c:v>72.384937238489997</c:v>
                </c:pt>
                <c:pt idx="21">
                  <c:v>74.033149171269997</c:v>
                </c:pt>
                <c:pt idx="22">
                  <c:v>78.571428571430005</c:v>
                </c:pt>
                <c:pt idx="23">
                  <c:v>74.390243902440005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27.694859038139999</c:v>
                </c:pt>
                <c:pt idx="1">
                  <c:v>31.20689655172</c:v>
                </c:pt>
                <c:pt idx="2">
                  <c:v>24.440894568689998</c:v>
                </c:pt>
                <c:pt idx="3">
                  <c:v>23.529411764710002</c:v>
                </c:pt>
                <c:pt idx="4">
                  <c:v>28.0701754386</c:v>
                </c:pt>
                <c:pt idx="5">
                  <c:v>30.041152263370002</c:v>
                </c:pt>
                <c:pt idx="6">
                  <c:v>28.620689655170001</c:v>
                </c:pt>
                <c:pt idx="7">
                  <c:v>26.804123711340001</c:v>
                </c:pt>
                <c:pt idx="8">
                  <c:v>27.966101694919999</c:v>
                </c:pt>
                <c:pt idx="9">
                  <c:v>23.170731707320002</c:v>
                </c:pt>
                <c:pt idx="10">
                  <c:v>29.565217391299999</c:v>
                </c:pt>
                <c:pt idx="11">
                  <c:v>32.227488151659998</c:v>
                </c:pt>
                <c:pt idx="12">
                  <c:v>26.232741617359999</c:v>
                </c:pt>
                <c:pt idx="13">
                  <c:v>26.436781609200001</c:v>
                </c:pt>
                <c:pt idx="14">
                  <c:v>28.994082840240001</c:v>
                </c:pt>
                <c:pt idx="15">
                  <c:v>25.609756097559998</c:v>
                </c:pt>
                <c:pt idx="16">
                  <c:v>17.142857142859999</c:v>
                </c:pt>
                <c:pt idx="17">
                  <c:v>33.606557377050002</c:v>
                </c:pt>
                <c:pt idx="18">
                  <c:v>30.303030303029999</c:v>
                </c:pt>
                <c:pt idx="19">
                  <c:v>22.272727272729998</c:v>
                </c:pt>
                <c:pt idx="20">
                  <c:v>27.61506276151</c:v>
                </c:pt>
                <c:pt idx="21">
                  <c:v>25.966850828729999</c:v>
                </c:pt>
                <c:pt idx="22">
                  <c:v>21.428571428569999</c:v>
                </c:pt>
                <c:pt idx="23">
                  <c:v>25.609756097559998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8837557994015"/>
          <c:y val="4.7002853728890369E-2"/>
          <c:w val="0.25530947653489594"/>
          <c:h val="0.8867598982229016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2024 (N = 1206)</c:v>
                </c:pt>
              </c:strCache>
            </c:strRef>
          </c:tx>
          <c:spPr>
            <a:solidFill>
              <a:srgbClr val="B40000">
                <a:lumMod val="75000"/>
              </a:srgbClr>
            </a:solidFill>
            <a:ln w="17352">
              <a:noFill/>
            </a:ln>
          </c:spPr>
          <c:invertIfNegative val="0"/>
          <c:dLbls>
            <c:dLbl>
              <c:idx val="22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7E7-4A44-BF7B-6EAF76AA5160}"/>
                </c:ext>
              </c:extLst>
            </c:dLbl>
            <c:dLbl>
              <c:idx val="23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E7-4A44-BF7B-6EAF76AA5160}"/>
                </c:ext>
              </c:extLst>
            </c:dLbl>
            <c:dLbl>
              <c:idx val="24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7E7-4A44-BF7B-6EAF76AA516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1B-42FE-B705-D172B6422FCD}"/>
                </c:ext>
              </c:extLst>
            </c:dLbl>
            <c:numFmt formatCode="0" sourceLinked="0"/>
            <c:spPr>
              <a:noFill/>
              <a:ln w="17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historie, památky, architektura</c:v>
                </c:pt>
                <c:pt idx="1">
                  <c:v>restaurace, gastronomie</c:v>
                </c:pt>
                <c:pt idx="2">
                  <c:v>poznávání regionu, folklór, zvyky</c:v>
                </c:pt>
                <c:pt idx="3">
                  <c:v>návštěva příbuzných, známých</c:v>
                </c:pt>
                <c:pt idx="4">
                  <c:v>zábava</c:v>
                </c:pt>
                <c:pt idx="5">
                  <c:v>kulturní akce, festival</c:v>
                </c:pt>
                <c:pt idx="6">
                  <c:v>aktivní odpočinek, turistika, sport</c:v>
                </c:pt>
                <c:pt idx="7">
                  <c:v>sportovní akce</c:v>
                </c:pt>
                <c:pt idx="8">
                  <c:v>wellness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59.452736318409997</c:v>
                </c:pt>
                <c:pt idx="1">
                  <c:v>25.20729684909</c:v>
                </c:pt>
                <c:pt idx="2">
                  <c:v>17.99336650083</c:v>
                </c:pt>
                <c:pt idx="3">
                  <c:v>17.99336650083</c:v>
                </c:pt>
                <c:pt idx="4">
                  <c:v>14.510779436150001</c:v>
                </c:pt>
                <c:pt idx="5">
                  <c:v>13.432835820899999</c:v>
                </c:pt>
                <c:pt idx="6">
                  <c:v>7.2968490878940004</c:v>
                </c:pt>
                <c:pt idx="7">
                  <c:v>1.243781094527</c:v>
                </c:pt>
                <c:pt idx="8">
                  <c:v>2.238805970149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81B-42FE-B705-D172B6422FCD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2023 (N = 1016)</c:v>
                </c:pt>
              </c:strCache>
            </c:strRef>
          </c:tx>
          <c:spPr>
            <a:solidFill>
              <a:srgbClr val="B40000">
                <a:lumMod val="60000"/>
                <a:lumOff val="4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Sheet1!$B$2:$B$10</c:f>
              <c:strCache>
                <c:ptCount val="9"/>
                <c:pt idx="0">
                  <c:v>historie, památky, architektura</c:v>
                </c:pt>
                <c:pt idx="1">
                  <c:v>restaurace, gastronomie</c:v>
                </c:pt>
                <c:pt idx="2">
                  <c:v>poznávání regionu, folklór, zvyky</c:v>
                </c:pt>
                <c:pt idx="3">
                  <c:v>návštěva příbuzných, známých</c:v>
                </c:pt>
                <c:pt idx="4">
                  <c:v>zábava</c:v>
                </c:pt>
                <c:pt idx="5">
                  <c:v>kulturní akce, festival</c:v>
                </c:pt>
                <c:pt idx="6">
                  <c:v>aktivní odpočinek, turistika, sport</c:v>
                </c:pt>
                <c:pt idx="7">
                  <c:v>sportovní akce</c:v>
                </c:pt>
                <c:pt idx="8">
                  <c:v>wellness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56.00393700787</c:v>
                </c:pt>
                <c:pt idx="1">
                  <c:v>27.559055118109999</c:v>
                </c:pt>
                <c:pt idx="2">
                  <c:v>23.031496062990001</c:v>
                </c:pt>
                <c:pt idx="3">
                  <c:v>21.062992125979999</c:v>
                </c:pt>
                <c:pt idx="4">
                  <c:v>16.141732283460001</c:v>
                </c:pt>
                <c:pt idx="5">
                  <c:v>12.5</c:v>
                </c:pt>
                <c:pt idx="6">
                  <c:v>9.8425196850390009</c:v>
                </c:pt>
                <c:pt idx="7">
                  <c:v>3.0511811023619999</c:v>
                </c:pt>
                <c:pt idx="8">
                  <c:v>2.657480314961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81B-42FE-B705-D172B6422FCD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2019 (N = 1524)</c:v>
                </c:pt>
              </c:strCache>
            </c:strRef>
          </c:tx>
          <c:spPr>
            <a:solidFill>
              <a:srgbClr val="B40000">
                <a:lumMod val="20000"/>
                <a:lumOff val="8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Sheet1!$B$2:$B$10</c:f>
              <c:strCache>
                <c:ptCount val="9"/>
                <c:pt idx="0">
                  <c:v>historie, památky, architektura</c:v>
                </c:pt>
                <c:pt idx="1">
                  <c:v>restaurace, gastronomie</c:v>
                </c:pt>
                <c:pt idx="2">
                  <c:v>poznávání regionu, folklór, zvyky</c:v>
                </c:pt>
                <c:pt idx="3">
                  <c:v>návštěva příbuzných, známých</c:v>
                </c:pt>
                <c:pt idx="4">
                  <c:v>zábava</c:v>
                </c:pt>
                <c:pt idx="5">
                  <c:v>kulturní akce, festival</c:v>
                </c:pt>
                <c:pt idx="6">
                  <c:v>aktivní odpočinek, turistika, sport</c:v>
                </c:pt>
                <c:pt idx="7">
                  <c:v>sportovní akce</c:v>
                </c:pt>
                <c:pt idx="8">
                  <c:v>wellness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50.393700787401571</c:v>
                </c:pt>
                <c:pt idx="1">
                  <c:v>15.288713910761153</c:v>
                </c:pt>
                <c:pt idx="2">
                  <c:v>29.986876640419947</c:v>
                </c:pt>
                <c:pt idx="3">
                  <c:v>20.931758530183728</c:v>
                </c:pt>
                <c:pt idx="4">
                  <c:v>15.223097112860891</c:v>
                </c:pt>
                <c:pt idx="5">
                  <c:v>10.892388451443569</c:v>
                </c:pt>
                <c:pt idx="6">
                  <c:v>21.981627296587927</c:v>
                </c:pt>
                <c:pt idx="7">
                  <c:v>3.4120734908136483</c:v>
                </c:pt>
                <c:pt idx="8">
                  <c:v>1.9685039370078741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1-4DE3-85D4-EE551545D1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2018 (N = 1507)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Sheet1!$B$2:$B$10</c:f>
              <c:strCache>
                <c:ptCount val="9"/>
                <c:pt idx="0">
                  <c:v>historie, památky, architektura</c:v>
                </c:pt>
                <c:pt idx="1">
                  <c:v>restaurace, gastronomie</c:v>
                </c:pt>
                <c:pt idx="2">
                  <c:v>poznávání regionu, folklór, zvyky</c:v>
                </c:pt>
                <c:pt idx="3">
                  <c:v>návštěva příbuzných, známých</c:v>
                </c:pt>
                <c:pt idx="4">
                  <c:v>zábava</c:v>
                </c:pt>
                <c:pt idx="5">
                  <c:v>kulturní akce, festival</c:v>
                </c:pt>
                <c:pt idx="6">
                  <c:v>aktivní odpočinek, turistika, sport</c:v>
                </c:pt>
                <c:pt idx="7">
                  <c:v>sportovní akce</c:v>
                </c:pt>
                <c:pt idx="8">
                  <c:v>wellness</c:v>
                </c:pt>
              </c:strCache>
            </c:strRef>
          </c:cat>
          <c:val>
            <c:numRef>
              <c:f>Sheet1!$F$2:$F$10</c:f>
              <c:numCache>
                <c:formatCode>0</c:formatCode>
                <c:ptCount val="9"/>
                <c:pt idx="0">
                  <c:v>44.591904445919042</c:v>
                </c:pt>
                <c:pt idx="1">
                  <c:v>14.86396814863968</c:v>
                </c:pt>
                <c:pt idx="2">
                  <c:v>18.579960185799603</c:v>
                </c:pt>
                <c:pt idx="3">
                  <c:v>21.167883211678831</c:v>
                </c:pt>
                <c:pt idx="4">
                  <c:v>19.508958195089583</c:v>
                </c:pt>
                <c:pt idx="5">
                  <c:v>23.291307232913073</c:v>
                </c:pt>
                <c:pt idx="6">
                  <c:v>8.9581950895819507</c:v>
                </c:pt>
                <c:pt idx="7">
                  <c:v>5.5739880557398802</c:v>
                </c:pt>
                <c:pt idx="8">
                  <c:v>1.6589250165892502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5-410F-93A3-F4CF732316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39248520"/>
        <c:axId val="539254008"/>
      </c:barChart>
      <c:catAx>
        <c:axId val="539248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53925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9254008"/>
        <c:scaling>
          <c:orientation val="minMax"/>
          <c:max val="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924852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4100400519645117"/>
          <c:y val="0.43286870154181378"/>
          <c:w val="0.13544719236595495"/>
          <c:h val="0.1667327073954588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8837557994015"/>
          <c:y val="4.7002853728890369E-2"/>
          <c:w val="0.29751756232778548"/>
          <c:h val="0.8867598982229016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2024 (N = 1206)</c:v>
                </c:pt>
              </c:strCache>
            </c:strRef>
          </c:tx>
          <c:spPr>
            <a:solidFill>
              <a:srgbClr val="B40000">
                <a:lumMod val="75000"/>
              </a:srgbClr>
            </a:solidFill>
            <a:ln w="17352">
              <a:noFill/>
            </a:ln>
          </c:spPr>
          <c:invertIfNegative val="0"/>
          <c:dLbls>
            <c:dLbl>
              <c:idx val="22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17B-4B57-9AD5-2053484E5F62}"/>
                </c:ext>
              </c:extLst>
            </c:dLbl>
            <c:dLbl>
              <c:idx val="23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17B-4B57-9AD5-2053484E5F62}"/>
                </c:ext>
              </c:extLst>
            </c:dLbl>
            <c:dLbl>
              <c:idx val="24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17B-4B57-9AD5-2053484E5F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B-4B57-9AD5-2053484E5F62}"/>
                </c:ext>
              </c:extLst>
            </c:dLbl>
            <c:numFmt formatCode="0" sourceLinked="0"/>
            <c:spPr>
              <a:noFill/>
              <a:ln w="17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Sheet1!$B$11:$B$19</c:f>
              <c:strCache>
                <c:ptCount val="9"/>
                <c:pt idx="0">
                  <c:v>obchodní cesta</c:v>
                </c:pt>
                <c:pt idx="1">
                  <c:v>konference, seminář, veletrh</c:v>
                </c:pt>
                <c:pt idx="2">
                  <c:v>studijní pobyt</c:v>
                </c:pt>
                <c:pt idx="3">
                  <c:v>nákupy</c:v>
                </c:pt>
                <c:pt idx="4">
                  <c:v>osobní důvody</c:v>
                </c:pt>
                <c:pt idx="5">
                  <c:v>jiné</c:v>
                </c:pt>
                <c:pt idx="6">
                  <c:v>rekreační</c:v>
                </c:pt>
                <c:pt idx="7">
                  <c:v>pracovní</c:v>
                </c:pt>
                <c:pt idx="8">
                  <c:v>ostatní</c:v>
                </c:pt>
              </c:strCache>
            </c:strRef>
          </c:cat>
          <c:val>
            <c:numRef>
              <c:f>Sheet1!$C$11:$C$19</c:f>
              <c:numCache>
                <c:formatCode>General</c:formatCode>
                <c:ptCount val="9"/>
                <c:pt idx="0">
                  <c:v>3.2338308457710001</c:v>
                </c:pt>
                <c:pt idx="1">
                  <c:v>1.9900497512440001</c:v>
                </c:pt>
                <c:pt idx="2">
                  <c:v>1.0779436152570001</c:v>
                </c:pt>
                <c:pt idx="3">
                  <c:v>4.9751243781090002</c:v>
                </c:pt>
                <c:pt idx="4">
                  <c:v>3.6484245439470002</c:v>
                </c:pt>
                <c:pt idx="5">
                  <c:v>13.10116086235</c:v>
                </c:pt>
                <c:pt idx="6">
                  <c:v>81.343283582089995</c:v>
                </c:pt>
                <c:pt idx="7">
                  <c:v>5.8872305140960002</c:v>
                </c:pt>
                <c:pt idx="8">
                  <c:v>20.563847429519999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7B-4B57-9AD5-2053484E5F62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2023 (N = 1016)</c:v>
                </c:pt>
              </c:strCache>
            </c:strRef>
          </c:tx>
          <c:spPr>
            <a:solidFill>
              <a:srgbClr val="B40000">
                <a:lumMod val="60000"/>
                <a:lumOff val="4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Sheet1!$B$11:$B$19</c:f>
              <c:strCache>
                <c:ptCount val="9"/>
                <c:pt idx="0">
                  <c:v>obchodní cesta</c:v>
                </c:pt>
                <c:pt idx="1">
                  <c:v>konference, seminář, veletrh</c:v>
                </c:pt>
                <c:pt idx="2">
                  <c:v>studijní pobyt</c:v>
                </c:pt>
                <c:pt idx="3">
                  <c:v>nákupy</c:v>
                </c:pt>
                <c:pt idx="4">
                  <c:v>osobní důvody</c:v>
                </c:pt>
                <c:pt idx="5">
                  <c:v>jiné</c:v>
                </c:pt>
                <c:pt idx="6">
                  <c:v>rekreační</c:v>
                </c:pt>
                <c:pt idx="7">
                  <c:v>pracovní</c:v>
                </c:pt>
                <c:pt idx="8">
                  <c:v>ostatní</c:v>
                </c:pt>
              </c:strCache>
            </c:strRef>
          </c:cat>
          <c:val>
            <c:numRef>
              <c:f>Sheet1!$D$11:$D$19</c:f>
              <c:numCache>
                <c:formatCode>General</c:formatCode>
                <c:ptCount val="9"/>
                <c:pt idx="0">
                  <c:v>3.7401574803150002</c:v>
                </c:pt>
                <c:pt idx="1">
                  <c:v>2.8543307086610001</c:v>
                </c:pt>
                <c:pt idx="2">
                  <c:v>2.0669291338579998</c:v>
                </c:pt>
                <c:pt idx="3">
                  <c:v>12.99212598425</c:v>
                </c:pt>
                <c:pt idx="4">
                  <c:v>8.4645669291339996</c:v>
                </c:pt>
                <c:pt idx="5">
                  <c:v>6.200787401575</c:v>
                </c:pt>
                <c:pt idx="6">
                  <c:v>81.692913390000001</c:v>
                </c:pt>
                <c:pt idx="7">
                  <c:v>8.4645669290000001</c:v>
                </c:pt>
                <c:pt idx="8">
                  <c:v>24.803149609999998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7B-4B57-9AD5-2053484E5F62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2019 (N = 1524)</c:v>
                </c:pt>
              </c:strCache>
            </c:strRef>
          </c:tx>
          <c:spPr>
            <a:solidFill>
              <a:srgbClr val="B40000">
                <a:lumMod val="20000"/>
                <a:lumOff val="8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Sheet1!$B$11:$B$19</c:f>
              <c:strCache>
                <c:ptCount val="9"/>
                <c:pt idx="0">
                  <c:v>obchodní cesta</c:v>
                </c:pt>
                <c:pt idx="1">
                  <c:v>konference, seminář, veletrh</c:v>
                </c:pt>
                <c:pt idx="2">
                  <c:v>studijní pobyt</c:v>
                </c:pt>
                <c:pt idx="3">
                  <c:v>nákupy</c:v>
                </c:pt>
                <c:pt idx="4">
                  <c:v>osobní důvody</c:v>
                </c:pt>
                <c:pt idx="5">
                  <c:v>jiné</c:v>
                </c:pt>
                <c:pt idx="6">
                  <c:v>rekreační</c:v>
                </c:pt>
                <c:pt idx="7">
                  <c:v>pracovní</c:v>
                </c:pt>
                <c:pt idx="8">
                  <c:v>ostatní</c:v>
                </c:pt>
              </c:strCache>
            </c:strRef>
          </c:cat>
          <c:val>
            <c:numRef>
              <c:f>Sheet1!$E$11:$E$19</c:f>
              <c:numCache>
                <c:formatCode>General</c:formatCode>
                <c:ptCount val="9"/>
                <c:pt idx="0">
                  <c:v>3.674540682414698</c:v>
                </c:pt>
                <c:pt idx="1">
                  <c:v>1.5748031496062991</c:v>
                </c:pt>
                <c:pt idx="2">
                  <c:v>1.6404199475065617</c:v>
                </c:pt>
                <c:pt idx="3">
                  <c:v>8.6614173228346463</c:v>
                </c:pt>
                <c:pt idx="4">
                  <c:v>4.8556430446194225</c:v>
                </c:pt>
                <c:pt idx="5">
                  <c:v>5.7086614173228343</c:v>
                </c:pt>
                <c:pt idx="6" formatCode="0">
                  <c:v>84</c:v>
                </c:pt>
                <c:pt idx="7" formatCode="0">
                  <c:v>6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7B-4B57-9AD5-2053484E5F62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2018 (N = 1507)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Sheet1!$B$11:$B$19</c:f>
              <c:strCache>
                <c:ptCount val="9"/>
                <c:pt idx="0">
                  <c:v>obchodní cesta</c:v>
                </c:pt>
                <c:pt idx="1">
                  <c:v>konference, seminář, veletrh</c:v>
                </c:pt>
                <c:pt idx="2">
                  <c:v>studijní pobyt</c:v>
                </c:pt>
                <c:pt idx="3">
                  <c:v>nákupy</c:v>
                </c:pt>
                <c:pt idx="4">
                  <c:v>osobní důvody</c:v>
                </c:pt>
                <c:pt idx="5">
                  <c:v>jiné</c:v>
                </c:pt>
                <c:pt idx="6">
                  <c:v>rekreační</c:v>
                </c:pt>
                <c:pt idx="7">
                  <c:v>pracovní</c:v>
                </c:pt>
                <c:pt idx="8">
                  <c:v>ostatní</c:v>
                </c:pt>
              </c:strCache>
            </c:strRef>
          </c:cat>
          <c:val>
            <c:numRef>
              <c:f>Sheet1!$F$11:$F$19</c:f>
              <c:numCache>
                <c:formatCode>0</c:formatCode>
                <c:ptCount val="9"/>
                <c:pt idx="0">
                  <c:v>8.0955540809555409</c:v>
                </c:pt>
                <c:pt idx="1">
                  <c:v>4.9104180491041802</c:v>
                </c:pt>
                <c:pt idx="2">
                  <c:v>5.3749170537491704</c:v>
                </c:pt>
                <c:pt idx="3">
                  <c:v>10.550763105507631</c:v>
                </c:pt>
                <c:pt idx="4">
                  <c:v>8.4936960849369605</c:v>
                </c:pt>
                <c:pt idx="5">
                  <c:v>6.9674850696748507</c:v>
                </c:pt>
                <c:pt idx="6" formatCode="General">
                  <c:v>76</c:v>
                </c:pt>
                <c:pt idx="7" formatCode="General">
                  <c:v>13</c:v>
                </c:pt>
                <c:pt idx="8" formatCode="General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7B-4B57-9AD5-2053484E5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39248520"/>
        <c:axId val="539254008"/>
      </c:barChart>
      <c:catAx>
        <c:axId val="539248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53925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9254008"/>
        <c:scaling>
          <c:orientation val="minMax"/>
          <c:max val="8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924852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65289751921523"/>
          <c:y val="3.3642597992675979E-3"/>
          <c:w val="0.7042850313441712"/>
          <c:h val="0.9538569511640699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  <a:ln w="17352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D7-4812-BFBA-E46ACAB51DCD}"/>
              </c:ext>
            </c:extLst>
          </c:dPt>
          <c:dPt>
            <c:idx val="3"/>
            <c:invertIfNegative val="0"/>
            <c:bubble3D val="0"/>
            <c:spPr>
              <a:solidFill>
                <a:srgbClr val="2699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3-35D7-4812-BFBA-E46ACAB51D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D7-4812-BFBA-E46ACAB51DC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5D7-4812-BFBA-E46ACAB51DC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B-35D7-4812-BFBA-E46ACAB51D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5D7-4812-BFBA-E46ACAB51DC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5D7-4812-BFBA-E46ACAB51DCD}"/>
              </c:ext>
            </c:extLst>
          </c:dPt>
          <c:dPt>
            <c:idx val="9"/>
            <c:invertIfNegative val="0"/>
            <c:bubble3D val="0"/>
            <c:spPr>
              <a:solidFill>
                <a:srgbClr val="B40000">
                  <a:lumMod val="40000"/>
                  <a:lumOff val="60000"/>
                </a:srgbClr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B-35D7-4812-BFBA-E46ACAB51DC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3140-4F66-892C-4511C9AC7EE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5D7-4812-BFBA-E46ACAB51DC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35D7-4812-BFBA-E46ACAB51DCD}"/>
              </c:ext>
            </c:extLst>
          </c:dPt>
          <c:dPt>
            <c:idx val="13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F-35D7-4812-BFBA-E46ACAB51DC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5D7-4812-BFBA-E46ACAB51DC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5D7-4812-BFBA-E46ACAB51DC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5D7-4812-BFBA-E46ACAB51DC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3140-4F66-892C-4511C9AC7EE3}"/>
              </c:ext>
            </c:extLst>
          </c:dPt>
          <c:dPt>
            <c:idx val="18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20-35D7-4812-BFBA-E46ACAB51DC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5D7-4812-BFBA-E46ACAB51DC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5D7-4812-BFBA-E46ACAB51DC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35D7-4812-BFBA-E46ACAB51DCD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2A-A636-4138-B145-2A61DCBBC26B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35D7-4812-BFBA-E46ACAB51DCD}"/>
              </c:ext>
            </c:extLst>
          </c:dPt>
          <c:dPt>
            <c:idx val="26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26-35D7-4812-BFBA-E46ACAB51DCD}"/>
              </c:ext>
            </c:extLst>
          </c:dPt>
          <c:dPt>
            <c:idx val="27"/>
            <c:invertIfNegative val="0"/>
            <c:bubble3D val="0"/>
            <c:spPr>
              <a:solidFill>
                <a:srgbClr val="BFBFBF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0-0DCB-4B0A-902D-0EB2B425AC6F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F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27-35D7-4812-BFBA-E46ACAB51DCD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CB-4B0A-902D-0EB2B425AC6F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DCB-4B0A-902D-0EB2B425AC6F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DCB-4B0A-902D-0EB2B425AC6F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DCB-4B0A-902D-0EB2B425AC6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Sheet1!$A$3:$A$31</c:f>
              <c:strCache>
                <c:ptCount val="29"/>
                <c:pt idx="0">
                  <c:v>Špilberk</c:v>
                </c:pt>
                <c:pt idx="1">
                  <c:v>Petrov</c:v>
                </c:pt>
                <c:pt idx="2">
                  <c:v>centrum města</c:v>
                </c:pt>
                <c:pt idx="3">
                  <c:v>Brněnská přehrada</c:v>
                </c:pt>
                <c:pt idx="4">
                  <c:v>Zelný trh</c:v>
                </c:pt>
                <c:pt idx="5">
                  <c:v>vila Tugendhat, vily</c:v>
                </c:pt>
                <c:pt idx="6">
                  <c:v>bary, restaurace, hospody</c:v>
                </c:pt>
                <c:pt idx="7">
                  <c:v>radnice</c:v>
                </c:pt>
                <c:pt idx="8">
                  <c:v>náměstí Svobody</c:v>
                </c:pt>
                <c:pt idx="9">
                  <c:v>ZOO</c:v>
                </c:pt>
                <c:pt idx="10">
                  <c:v>vodojemy</c:v>
                </c:pt>
                <c:pt idx="11">
                  <c:v>kostely, katedrály</c:v>
                </c:pt>
                <c:pt idx="12">
                  <c:v>Moravské náměstí</c:v>
                </c:pt>
                <c:pt idx="13">
                  <c:v>festivaly, akce</c:v>
                </c:pt>
                <c:pt idx="14">
                  <c:v>Kostnice</c:v>
                </c:pt>
                <c:pt idx="15">
                  <c:v>hrad Veveří, hrad</c:v>
                </c:pt>
                <c:pt idx="16">
                  <c:v>podzemí</c:v>
                </c:pt>
                <c:pt idx="17">
                  <c:v>staré město</c:v>
                </c:pt>
                <c:pt idx="18">
                  <c:v>Kraví Hora, hvězdárna</c:v>
                </c:pt>
                <c:pt idx="19">
                  <c:v>Kapucínská hrobka</c:v>
                </c:pt>
                <c:pt idx="20">
                  <c:v>kostel Sv. Jakuba</c:v>
                </c:pt>
                <c:pt idx="21">
                  <c:v>brněnský orloj, hodiny</c:v>
                </c:pt>
                <c:pt idx="22">
                  <c:v>vyhlídková věž, věž</c:v>
                </c:pt>
                <c:pt idx="23">
                  <c:v>bunkr</c:v>
                </c:pt>
                <c:pt idx="24">
                  <c:v>Lužánky</c:v>
                </c:pt>
                <c:pt idx="25">
                  <c:v>náměstí</c:v>
                </c:pt>
                <c:pt idx="26">
                  <c:v>divadlo, kino</c:v>
                </c:pt>
                <c:pt idx="27">
                  <c:v>městké části-různé</c:v>
                </c:pt>
                <c:pt idx="28">
                  <c:v>obchody, nákupní centra</c:v>
                </c:pt>
              </c:strCache>
            </c:strRef>
          </c:cat>
          <c:val>
            <c:numRef>
              <c:f>Sheet1!$B$3:$B$31</c:f>
              <c:numCache>
                <c:formatCode>General</c:formatCode>
                <c:ptCount val="29"/>
                <c:pt idx="0">
                  <c:v>43.117744610279999</c:v>
                </c:pt>
                <c:pt idx="1">
                  <c:v>33.2504145937</c:v>
                </c:pt>
                <c:pt idx="2">
                  <c:v>28.689883913759999</c:v>
                </c:pt>
                <c:pt idx="3">
                  <c:v>15.008291873959999</c:v>
                </c:pt>
                <c:pt idx="4">
                  <c:v>14.84245439469</c:v>
                </c:pt>
                <c:pt idx="5">
                  <c:v>14.42786069652</c:v>
                </c:pt>
                <c:pt idx="6">
                  <c:v>12.852404643450001</c:v>
                </c:pt>
                <c:pt idx="7">
                  <c:v>10.86235489221</c:v>
                </c:pt>
                <c:pt idx="8">
                  <c:v>10.77943615257</c:v>
                </c:pt>
                <c:pt idx="9">
                  <c:v>10.6135986733</c:v>
                </c:pt>
                <c:pt idx="10">
                  <c:v>9.8673300165840008</c:v>
                </c:pt>
                <c:pt idx="11">
                  <c:v>6.1359867330020004</c:v>
                </c:pt>
                <c:pt idx="12">
                  <c:v>5.8872305140960002</c:v>
                </c:pt>
                <c:pt idx="13">
                  <c:v>5.8872305140960002</c:v>
                </c:pt>
                <c:pt idx="14">
                  <c:v>5.3897180762849999</c:v>
                </c:pt>
                <c:pt idx="15">
                  <c:v>5.3897180762849999</c:v>
                </c:pt>
                <c:pt idx="16">
                  <c:v>4.8092868988389998</c:v>
                </c:pt>
                <c:pt idx="17">
                  <c:v>4.8092868988389998</c:v>
                </c:pt>
                <c:pt idx="18">
                  <c:v>4.1459369817580001</c:v>
                </c:pt>
                <c:pt idx="19">
                  <c:v>3.8971807628519999</c:v>
                </c:pt>
                <c:pt idx="20">
                  <c:v>3.565505804312</c:v>
                </c:pt>
                <c:pt idx="21">
                  <c:v>3.0679933665010002</c:v>
                </c:pt>
                <c:pt idx="22">
                  <c:v>2.9021558872309998</c:v>
                </c:pt>
                <c:pt idx="23">
                  <c:v>2.5704809286899999</c:v>
                </c:pt>
                <c:pt idx="24">
                  <c:v>2.4875621890550002</c:v>
                </c:pt>
                <c:pt idx="25">
                  <c:v>2.40464344942</c:v>
                </c:pt>
                <c:pt idx="26">
                  <c:v>2.40464344942</c:v>
                </c:pt>
                <c:pt idx="27">
                  <c:v>2.3217247097840001</c:v>
                </c:pt>
                <c:pt idx="28">
                  <c:v>2.238805970149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5D7-4812-BFBA-E46ACAB51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1697048"/>
        <c:axId val="531687640"/>
      </c:barChart>
      <c:catAx>
        <c:axId val="531697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53168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1687640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1697048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2566102587935891"/>
          <c:w val="0.65385828619431008"/>
          <c:h val="0.605569355836835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 Narrow CE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67.827529021559997</c:v>
                </c:pt>
                <c:pt idx="1">
                  <c:v>64.665354330710002</c:v>
                </c:pt>
                <c:pt idx="2">
                  <c:v>60.8</c:v>
                </c:pt>
                <c:pt idx="3">
                  <c:v>62.6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6-4A49-A292-8F88B6A632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1000" b="0" i="0" u="none" strike="noStrike" kern="1200" baseline="0">
                    <a:solidFill>
                      <a:schemeClr val="bg1"/>
                    </a:solidFill>
                    <a:latin typeface="Arial Narrow CE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15.92039800995</c:v>
                </c:pt>
                <c:pt idx="1">
                  <c:v>18.208661417319998</c:v>
                </c:pt>
                <c:pt idx="2">
                  <c:v>19.8</c:v>
                </c:pt>
                <c:pt idx="3">
                  <c:v>21.9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6-4A49-A292-8F88B6A632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možná ano, možná 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1000" b="0" i="0" u="none" strike="noStrike" kern="1200" baseline="0">
                    <a:solidFill>
                      <a:schemeClr val="tx1"/>
                    </a:solidFill>
                    <a:latin typeface="Arial Narrow CE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14.759535655060001</c:v>
                </c:pt>
                <c:pt idx="1">
                  <c:v>15.255905511810001</c:v>
                </c:pt>
                <c:pt idx="2">
                  <c:v>14.4</c:v>
                </c:pt>
                <c:pt idx="3">
                  <c:v>12.4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6-4A49-A292-8F88B6A632C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1.0779436152570001</c:v>
                </c:pt>
                <c:pt idx="1">
                  <c:v>1.574803149606</c:v>
                </c:pt>
                <c:pt idx="2">
                  <c:v>3.9</c:v>
                </c:pt>
                <c:pt idx="3">
                  <c:v>2.2000000000000002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D6-4A49-A292-8F88B6A632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2">
                  <c:v>1.1000000000000001</c:v>
                </c:pt>
                <c:pt idx="3">
                  <c:v>0.9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6-4A49-A292-8F88B6A632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0.23289386140663845"/>
          <c:y val="5.4849801300802484E-2"/>
          <c:w val="0.76221601919991122"/>
          <c:h val="0.22627070201158028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453267553797999"/>
          <c:y val="0.16489111625018346"/>
          <c:w val="0.42245496741397076"/>
          <c:h val="0.7245377529724024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ln w="17352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F5-4B09-AA65-331E9194C1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F5-4B09-AA65-331E9194C16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F5-4B09-AA65-331E9194C16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F5-4B09-AA65-331E9194C16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6F5-4B09-AA65-331E9194C16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6F5-4B09-AA65-331E9194C16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F5-4B09-AA65-331E9194C16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6F5-4B09-AA65-331E9194C16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6F5-4B09-AA65-331E9194C16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6F5-4B09-AA65-331E9194C16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A6F5-4B09-AA65-331E9194C16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6F5-4B09-AA65-331E9194C16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A6F5-4B09-AA65-331E9194C16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A6F5-4B09-AA65-331E9194C16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A6F5-4B09-AA65-331E9194C16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A6F5-4B09-AA65-331E9194C16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A6F5-4B09-AA65-331E9194C16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A6F5-4B09-AA65-331E9194C16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A6F5-4B09-AA65-331E9194C16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A6F5-4B09-AA65-331E9194C16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A6F5-4B09-AA65-331E9194C16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A6F5-4B09-AA65-331E9194C16C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A6F5-4B09-AA65-331E9194C16C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A6F5-4B09-AA65-331E9194C16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A6F5-4B09-AA65-331E9194C16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A6F5-4B09-AA65-331E9194C16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A6F5-4B09-AA65-331E9194C16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A6F5-4B09-AA65-331E9194C16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A6F5-4B09-AA65-331E9194C16C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A6F5-4B09-AA65-331E9194C16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Sheet1!$A$3:$A$7</c:f>
              <c:strCache>
                <c:ptCount val="5"/>
                <c:pt idx="0">
                  <c:v>hlavní nádraží a jeho bezprostřední okolí </c:v>
                </c:pt>
                <c:pt idx="1">
                  <c:v>problémové skupiny, bezdomovci, opilci</c:v>
                </c:pt>
                <c:pt idx="2">
                  <c:v>dopravní situace, uzavírky, zácpy aj.</c:v>
                </c:pt>
                <c:pt idx="3">
                  <c:v>parkování (málo míst, drahé)</c:v>
                </c:pt>
                <c:pt idx="4">
                  <c:v>nepořádek, špína, zápach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6.7164179099999997</c:v>
                </c:pt>
                <c:pt idx="1">
                  <c:v>6.4676616920000001</c:v>
                </c:pt>
                <c:pt idx="2">
                  <c:v>6.053067993</c:v>
                </c:pt>
                <c:pt idx="3">
                  <c:v>4.4776119400000001</c:v>
                </c:pt>
                <c:pt idx="4">
                  <c:v>4.3117744609999997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A6F5-4B09-AA65-331E9194C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1697048"/>
        <c:axId val="531687640"/>
      </c:barChart>
      <c:catAx>
        <c:axId val="531697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53168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1687640"/>
        <c:scaling>
          <c:orientation val="minMax"/>
          <c:max val="3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1697048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058856244035983"/>
          <c:y val="0.24805078013952583"/>
          <c:w val="0.36687594082511149"/>
          <c:h val="0.6886667202830255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2024 (N = 18)</c:v>
                </c:pt>
              </c:strCache>
            </c:strRef>
          </c:tx>
          <c:spPr>
            <a:solidFill>
              <a:srgbClr val="00B0F0"/>
            </a:solidFill>
            <a:ln w="17352">
              <a:noFill/>
            </a:ln>
          </c:spPr>
          <c:invertIfNegative val="0"/>
          <c:dLbls>
            <c:dLbl>
              <c:idx val="0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E23-49B2-B1CC-0DB0A52A4846}"/>
                </c:ext>
              </c:extLst>
            </c:dLbl>
            <c:dLbl>
              <c:idx val="1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E23-49B2-B1CC-0DB0A52A4846}"/>
                </c:ext>
              </c:extLst>
            </c:dLbl>
            <c:dLbl>
              <c:idx val="2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E23-49B2-B1CC-0DB0A52A4846}"/>
                </c:ext>
              </c:extLst>
            </c:dLbl>
            <c:dLbl>
              <c:idx val="3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E23-49B2-B1CC-0DB0A52A4846}"/>
                </c:ext>
              </c:extLst>
            </c:dLbl>
            <c:dLbl>
              <c:idx val="4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E23-49B2-B1CC-0DB0A52A4846}"/>
                </c:ext>
              </c:extLst>
            </c:dLbl>
            <c:dLbl>
              <c:idx val="5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23-49B2-B1CC-0DB0A52A4846}"/>
                </c:ext>
              </c:extLst>
            </c:dLbl>
            <c:dLbl>
              <c:idx val="6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E23-49B2-B1CC-0DB0A52A4846}"/>
                </c:ext>
              </c:extLst>
            </c:dLbl>
            <c:dLbl>
              <c:idx val="7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E23-49B2-B1CC-0DB0A52A4846}"/>
                </c:ext>
              </c:extLst>
            </c:dLbl>
            <c:dLbl>
              <c:idx val="8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E23-49B2-B1CC-0DB0A52A4846}"/>
                </c:ext>
              </c:extLst>
            </c:dLbl>
            <c:dLbl>
              <c:idx val="9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E23-49B2-B1CC-0DB0A52A4846}"/>
                </c:ext>
              </c:extLst>
            </c:dLbl>
            <c:dLbl>
              <c:idx val="10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E23-49B2-B1CC-0DB0A52A4846}"/>
                </c:ext>
              </c:extLst>
            </c:dLbl>
            <c:dLbl>
              <c:idx val="11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E23-49B2-B1CC-0DB0A52A4846}"/>
                </c:ext>
              </c:extLst>
            </c:dLbl>
            <c:dLbl>
              <c:idx val="12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E23-49B2-B1CC-0DB0A52A4846}"/>
                </c:ext>
              </c:extLst>
            </c:dLbl>
            <c:dLbl>
              <c:idx val="13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E23-49B2-B1CC-0DB0A52A4846}"/>
                </c:ext>
              </c:extLst>
            </c:dLbl>
            <c:dLbl>
              <c:idx val="14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E23-49B2-B1CC-0DB0A52A4846}"/>
                </c:ext>
              </c:extLst>
            </c:dLbl>
            <c:dLbl>
              <c:idx val="15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E23-49B2-B1CC-0DB0A52A4846}"/>
                </c:ext>
              </c:extLst>
            </c:dLbl>
            <c:dLbl>
              <c:idx val="16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E23-49B2-B1CC-0DB0A52A4846}"/>
                </c:ext>
              </c:extLst>
            </c:dLbl>
            <c:dLbl>
              <c:idx val="17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E23-49B2-B1CC-0DB0A52A4846}"/>
                </c:ext>
              </c:extLst>
            </c:dLbl>
            <c:dLbl>
              <c:idx val="18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E23-49B2-B1CC-0DB0A52A4846}"/>
                </c:ext>
              </c:extLst>
            </c:dLbl>
            <c:dLbl>
              <c:idx val="19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E23-49B2-B1CC-0DB0A52A4846}"/>
                </c:ext>
              </c:extLst>
            </c:dLbl>
            <c:dLbl>
              <c:idx val="20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E23-49B2-B1CC-0DB0A52A4846}"/>
                </c:ext>
              </c:extLst>
            </c:dLbl>
            <c:dLbl>
              <c:idx val="21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E23-49B2-B1CC-0DB0A52A4846}"/>
                </c:ext>
              </c:extLst>
            </c:dLbl>
            <c:dLbl>
              <c:idx val="22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E23-49B2-B1CC-0DB0A52A4846}"/>
                </c:ext>
              </c:extLst>
            </c:dLbl>
            <c:dLbl>
              <c:idx val="23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E23-49B2-B1CC-0DB0A52A4846}"/>
                </c:ext>
              </c:extLst>
            </c:dLbl>
            <c:dLbl>
              <c:idx val="24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E23-49B2-B1CC-0DB0A52A4846}"/>
                </c:ext>
              </c:extLst>
            </c:dLbl>
            <c:dLbl>
              <c:idx val="25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E23-49B2-B1CC-0DB0A52A4846}"/>
                </c:ext>
              </c:extLst>
            </c:dLbl>
            <c:dLbl>
              <c:idx val="26"/>
              <c:numFmt formatCode="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E23-49B2-B1CC-0DB0A52A484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E23-49B2-B1CC-0DB0A52A4846}"/>
                </c:ext>
              </c:extLst>
            </c:dLbl>
            <c:numFmt formatCode="0" sourceLinked="0"/>
            <c:spPr>
              <a:noFill/>
              <a:ln w="17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chci cestovat jinam, dál</c:v>
                </c:pt>
                <c:pt idx="1">
                  <c:v>není potřeba, vše už jsem viděl/a, znám</c:v>
                </c:pt>
                <c:pt idx="2">
                  <c:v>nelíbí se mi, špína</c:v>
                </c:pt>
                <c:pt idx="3">
                  <c:v>stáří</c:v>
                </c:pt>
                <c:pt idx="4">
                  <c:v>lidé - nepřátelští, agresivní</c:v>
                </c:pt>
                <c:pt idx="5">
                  <c:v>vzdálenost, moc daleko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38.888888888890001</c:v>
                </c:pt>
                <c:pt idx="1">
                  <c:v>27.777777777779999</c:v>
                </c:pt>
                <c:pt idx="2">
                  <c:v>22.222222222220001</c:v>
                </c:pt>
                <c:pt idx="3">
                  <c:v>11.11111111111</c:v>
                </c:pt>
                <c:pt idx="4">
                  <c:v>5.5555555555560003</c:v>
                </c:pt>
                <c:pt idx="5">
                  <c:v>5.5555555555560003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E23-49B2-B1CC-0DB0A52A48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11482976"/>
        <c:axId val="511479056"/>
      </c:barChart>
      <c:catAx>
        <c:axId val="511482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511479056"/>
        <c:crosses val="autoZero"/>
        <c:auto val="1"/>
        <c:lblAlgn val="ctr"/>
        <c:lblOffset val="100"/>
        <c:noMultiLvlLbl val="0"/>
      </c:catAx>
      <c:valAx>
        <c:axId val="511479056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11482976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67.827529021559997</c:v>
                </c:pt>
                <c:pt idx="1">
                  <c:v>59.546925566340001</c:v>
                </c:pt>
                <c:pt idx="2">
                  <c:v>83.368869936029995</c:v>
                </c:pt>
                <c:pt idx="3">
                  <c:v>49.579831932769999</c:v>
                </c:pt>
                <c:pt idx="4">
                  <c:v>59.880239520959996</c:v>
                </c:pt>
                <c:pt idx="5">
                  <c:v>59.302325581399998</c:v>
                </c:pt>
                <c:pt idx="6">
                  <c:v>73.317865429229997</c:v>
                </c:pt>
                <c:pt idx="7">
                  <c:v>57.407407407409998</c:v>
                </c:pt>
                <c:pt idx="8">
                  <c:v>74.299065420559998</c:v>
                </c:pt>
                <c:pt idx="9">
                  <c:v>71.951219512199998</c:v>
                </c:pt>
                <c:pt idx="10">
                  <c:v>79.332273449919995</c:v>
                </c:pt>
                <c:pt idx="11">
                  <c:v>55.285961871749997</c:v>
                </c:pt>
                <c:pt idx="12">
                  <c:v>75.581395348840005</c:v>
                </c:pt>
                <c:pt idx="13">
                  <c:v>57.407407407409998</c:v>
                </c:pt>
                <c:pt idx="14">
                  <c:v>68.75</c:v>
                </c:pt>
                <c:pt idx="15">
                  <c:v>47.368421052629998</c:v>
                </c:pt>
                <c:pt idx="16">
                  <c:v>66.666666666669997</c:v>
                </c:pt>
                <c:pt idx="17">
                  <c:v>91.532258064519993</c:v>
                </c:pt>
                <c:pt idx="18">
                  <c:v>85.542168674699994</c:v>
                </c:pt>
                <c:pt idx="19">
                  <c:v>76.056338028170003</c:v>
                </c:pt>
                <c:pt idx="20">
                  <c:v>79.389312977100005</c:v>
                </c:pt>
                <c:pt idx="21">
                  <c:v>39.50617283951</c:v>
                </c:pt>
                <c:pt idx="22">
                  <c:v>57.352941176469997</c:v>
                </c:pt>
                <c:pt idx="23">
                  <c:v>64.102564102559995</c:v>
                </c:pt>
                <c:pt idx="24">
                  <c:v>48.0198019802</c:v>
                </c:pt>
                <c:pt idx="25">
                  <c:v>37.735849056600003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15.92039800995</c:v>
                </c:pt>
                <c:pt idx="1">
                  <c:v>19.74110032362</c:v>
                </c:pt>
                <c:pt idx="2">
                  <c:v>10.234541577830001</c:v>
                </c:pt>
                <c:pt idx="3">
                  <c:v>18.487394957980001</c:v>
                </c:pt>
                <c:pt idx="4">
                  <c:v>24.550898203589998</c:v>
                </c:pt>
                <c:pt idx="5">
                  <c:v>15.11627906977</c:v>
                </c:pt>
                <c:pt idx="6">
                  <c:v>15.54524361949</c:v>
                </c:pt>
                <c:pt idx="7">
                  <c:v>14.814814814809999</c:v>
                </c:pt>
                <c:pt idx="8">
                  <c:v>13.551401869159999</c:v>
                </c:pt>
                <c:pt idx="9">
                  <c:v>9.7560975609760003</c:v>
                </c:pt>
                <c:pt idx="10">
                  <c:v>14.308426073130001</c:v>
                </c:pt>
                <c:pt idx="11">
                  <c:v>17.67764298094</c:v>
                </c:pt>
                <c:pt idx="12">
                  <c:v>15.11627906977</c:v>
                </c:pt>
                <c:pt idx="13">
                  <c:v>27.777777777779999</c:v>
                </c:pt>
                <c:pt idx="14">
                  <c:v>22.91666666667</c:v>
                </c:pt>
                <c:pt idx="15">
                  <c:v>36.842105263160001</c:v>
                </c:pt>
                <c:pt idx="16">
                  <c:v>19.607843137250001</c:v>
                </c:pt>
                <c:pt idx="17">
                  <c:v>6.0483870967740003</c:v>
                </c:pt>
                <c:pt idx="18">
                  <c:v>13.25301204819</c:v>
                </c:pt>
                <c:pt idx="19">
                  <c:v>15.49295774648</c:v>
                </c:pt>
                <c:pt idx="20">
                  <c:v>10.687022900760001</c:v>
                </c:pt>
                <c:pt idx="21">
                  <c:v>27.16049382716</c:v>
                </c:pt>
                <c:pt idx="22">
                  <c:v>17.647058823529999</c:v>
                </c:pt>
                <c:pt idx="23">
                  <c:v>12.82051282051</c:v>
                </c:pt>
                <c:pt idx="24">
                  <c:v>16.336633663370002</c:v>
                </c:pt>
                <c:pt idx="25">
                  <c:v>28.301886792449999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Možná ano, možná 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14.759535655060001</c:v>
                </c:pt>
                <c:pt idx="1">
                  <c:v>18.932038834949999</c:v>
                </c:pt>
                <c:pt idx="2">
                  <c:v>5.1172707889130002</c:v>
                </c:pt>
                <c:pt idx="3">
                  <c:v>31.092436974790001</c:v>
                </c:pt>
                <c:pt idx="4">
                  <c:v>14.37125748503</c:v>
                </c:pt>
                <c:pt idx="5">
                  <c:v>23.643410852710002</c:v>
                </c:pt>
                <c:pt idx="6">
                  <c:v>9.7447795823670003</c:v>
                </c:pt>
                <c:pt idx="7">
                  <c:v>25.925925925929999</c:v>
                </c:pt>
                <c:pt idx="8">
                  <c:v>11.21495327103</c:v>
                </c:pt>
                <c:pt idx="9">
                  <c:v>15.85365853659</c:v>
                </c:pt>
                <c:pt idx="10">
                  <c:v>5.0874403815580003</c:v>
                </c:pt>
                <c:pt idx="11">
                  <c:v>25.303292894279998</c:v>
                </c:pt>
                <c:pt idx="12">
                  <c:v>6.9767441860470001</c:v>
                </c:pt>
                <c:pt idx="13">
                  <c:v>12.962962962960001</c:v>
                </c:pt>
                <c:pt idx="14">
                  <c:v>8.333333333333</c:v>
                </c:pt>
                <c:pt idx="15">
                  <c:v>15.78947368421</c:v>
                </c:pt>
                <c:pt idx="16">
                  <c:v>11.76470588235</c:v>
                </c:pt>
                <c:pt idx="17">
                  <c:v>1.6129032258060001</c:v>
                </c:pt>
                <c:pt idx="18">
                  <c:v>1.204819277108</c:v>
                </c:pt>
                <c:pt idx="19">
                  <c:v>5.6338028169010004</c:v>
                </c:pt>
                <c:pt idx="20">
                  <c:v>8.3969465648860009</c:v>
                </c:pt>
                <c:pt idx="21">
                  <c:v>32.098765432100002</c:v>
                </c:pt>
                <c:pt idx="22">
                  <c:v>25</c:v>
                </c:pt>
                <c:pt idx="23">
                  <c:v>23.07692307692</c:v>
                </c:pt>
                <c:pt idx="24">
                  <c:v>33.168316831680002</c:v>
                </c:pt>
                <c:pt idx="25">
                  <c:v>30.188679245279999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1.0779436152570001</c:v>
                </c:pt>
                <c:pt idx="1">
                  <c:v>1.1326860841419999</c:v>
                </c:pt>
                <c:pt idx="2">
                  <c:v>1.0660980810230001</c:v>
                </c:pt>
                <c:pt idx="3">
                  <c:v>0.84033613445379995</c:v>
                </c:pt>
                <c:pt idx="4">
                  <c:v>1.1976047904189999</c:v>
                </c:pt>
                <c:pt idx="5">
                  <c:v>1.1627906976739999</c:v>
                </c:pt>
                <c:pt idx="6">
                  <c:v>0.9280742459397</c:v>
                </c:pt>
                <c:pt idx="7">
                  <c:v>1.851851851852</c:v>
                </c:pt>
                <c:pt idx="9">
                  <c:v>2.4390243902440001</c:v>
                </c:pt>
                <c:pt idx="10">
                  <c:v>1.1128775834660001</c:v>
                </c:pt>
                <c:pt idx="11">
                  <c:v>1.0398613518199999</c:v>
                </c:pt>
                <c:pt idx="12">
                  <c:v>2.3255813953489999</c:v>
                </c:pt>
                <c:pt idx="13">
                  <c:v>1.851851851852</c:v>
                </c:pt>
                <c:pt idx="16">
                  <c:v>1.9607843137250001</c:v>
                </c:pt>
                <c:pt idx="19">
                  <c:v>2.8169014084509998</c:v>
                </c:pt>
                <c:pt idx="20">
                  <c:v>1.526717557252</c:v>
                </c:pt>
                <c:pt idx="21">
                  <c:v>1.2345679012349999</c:v>
                </c:pt>
                <c:pt idx="24">
                  <c:v>0.99009900990099997</c:v>
                </c:pt>
                <c:pt idx="25">
                  <c:v>1.88679245283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A-4D2E-87B2-8005F2EDD3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1">
                  <c:v>0.64724919093849997</c:v>
                </c:pt>
                <c:pt idx="5">
                  <c:v>0.77519379844960001</c:v>
                </c:pt>
                <c:pt idx="11">
                  <c:v>0.69324090121320003</c:v>
                </c:pt>
                <c:pt idx="24">
                  <c:v>1.485148514851</c:v>
                </c:pt>
                <c:pt idx="25">
                  <c:v>1.88679245283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A-4D2E-87B2-8005F2EDD3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71431089842175477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67.827529021559997</c:v>
                </c:pt>
                <c:pt idx="1">
                  <c:v>61.896551724139997</c:v>
                </c:pt>
                <c:pt idx="2">
                  <c:v>73.322683706069995</c:v>
                </c:pt>
                <c:pt idx="3">
                  <c:v>58.823529411759999</c:v>
                </c:pt>
                <c:pt idx="4">
                  <c:v>64.035087719299995</c:v>
                </c:pt>
                <c:pt idx="5">
                  <c:v>63.786008230450001</c:v>
                </c:pt>
                <c:pt idx="6">
                  <c:v>65.517241379309993</c:v>
                </c:pt>
                <c:pt idx="7">
                  <c:v>72.852233676980006</c:v>
                </c:pt>
                <c:pt idx="8">
                  <c:v>72.881355932199995</c:v>
                </c:pt>
                <c:pt idx="9">
                  <c:v>75.609756097559995</c:v>
                </c:pt>
                <c:pt idx="10">
                  <c:v>66.086956521740007</c:v>
                </c:pt>
                <c:pt idx="11">
                  <c:v>68.246445497630006</c:v>
                </c:pt>
                <c:pt idx="12">
                  <c:v>67.061143984219996</c:v>
                </c:pt>
                <c:pt idx="13">
                  <c:v>78.160919540229997</c:v>
                </c:pt>
                <c:pt idx="14">
                  <c:v>59.171597633140003</c:v>
                </c:pt>
                <c:pt idx="15">
                  <c:v>71.951219512199998</c:v>
                </c:pt>
                <c:pt idx="16">
                  <c:v>88.571428571430005</c:v>
                </c:pt>
                <c:pt idx="17">
                  <c:v>58.606557377050002</c:v>
                </c:pt>
                <c:pt idx="18">
                  <c:v>62.626262626260001</c:v>
                </c:pt>
                <c:pt idx="19">
                  <c:v>73.636363636360002</c:v>
                </c:pt>
                <c:pt idx="20">
                  <c:v>69.874476987449995</c:v>
                </c:pt>
                <c:pt idx="21">
                  <c:v>72.375690607729993</c:v>
                </c:pt>
                <c:pt idx="22">
                  <c:v>76.190476190479998</c:v>
                </c:pt>
                <c:pt idx="23">
                  <c:v>71.951219512199998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15.92039800995</c:v>
                </c:pt>
                <c:pt idx="1">
                  <c:v>18.27586206897</c:v>
                </c:pt>
                <c:pt idx="2">
                  <c:v>13.73801916933</c:v>
                </c:pt>
                <c:pt idx="3">
                  <c:v>25</c:v>
                </c:pt>
                <c:pt idx="4">
                  <c:v>20.17543859649</c:v>
                </c:pt>
                <c:pt idx="5">
                  <c:v>15.6378600823</c:v>
                </c:pt>
                <c:pt idx="6">
                  <c:v>17.241379310340001</c:v>
                </c:pt>
                <c:pt idx="7">
                  <c:v>15.12027491409</c:v>
                </c:pt>
                <c:pt idx="8">
                  <c:v>11.016949152540001</c:v>
                </c:pt>
                <c:pt idx="9">
                  <c:v>8.5365853658540001</c:v>
                </c:pt>
                <c:pt idx="10">
                  <c:v>20.869565217390001</c:v>
                </c:pt>
                <c:pt idx="11">
                  <c:v>10.42654028436</c:v>
                </c:pt>
                <c:pt idx="12">
                  <c:v>16.568047337279999</c:v>
                </c:pt>
                <c:pt idx="13">
                  <c:v>11.494252873560001</c:v>
                </c:pt>
                <c:pt idx="14">
                  <c:v>25.44378698225</c:v>
                </c:pt>
                <c:pt idx="15">
                  <c:v>9.7560975609760003</c:v>
                </c:pt>
                <c:pt idx="16">
                  <c:v>2.8571428571430002</c:v>
                </c:pt>
                <c:pt idx="17">
                  <c:v>21.31147540984</c:v>
                </c:pt>
                <c:pt idx="18">
                  <c:v>14.64646464646</c:v>
                </c:pt>
                <c:pt idx="19">
                  <c:v>14.545454545449999</c:v>
                </c:pt>
                <c:pt idx="20">
                  <c:v>17.573221757319999</c:v>
                </c:pt>
                <c:pt idx="21">
                  <c:v>13.812154696129999</c:v>
                </c:pt>
                <c:pt idx="22">
                  <c:v>9.5238095238099998</c:v>
                </c:pt>
                <c:pt idx="23">
                  <c:v>9.7560975609760003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14.759535655060001</c:v>
                </c:pt>
                <c:pt idx="1">
                  <c:v>18.27586206897</c:v>
                </c:pt>
                <c:pt idx="2">
                  <c:v>11.501597444090001</c:v>
                </c:pt>
                <c:pt idx="3">
                  <c:v>14.70588235294</c:v>
                </c:pt>
                <c:pt idx="4">
                  <c:v>14.912280701749999</c:v>
                </c:pt>
                <c:pt idx="5">
                  <c:v>18.106995884770001</c:v>
                </c:pt>
                <c:pt idx="6">
                  <c:v>16.20689655172</c:v>
                </c:pt>
                <c:pt idx="7">
                  <c:v>10.99656357388</c:v>
                </c:pt>
                <c:pt idx="8">
                  <c:v>14.40677966102</c:v>
                </c:pt>
                <c:pt idx="9">
                  <c:v>13.414634146339999</c:v>
                </c:pt>
                <c:pt idx="10">
                  <c:v>13.04347826087</c:v>
                </c:pt>
                <c:pt idx="11">
                  <c:v>20.379146919429999</c:v>
                </c:pt>
                <c:pt idx="12">
                  <c:v>14.20118343195</c:v>
                </c:pt>
                <c:pt idx="13">
                  <c:v>10.34482758621</c:v>
                </c:pt>
                <c:pt idx="14">
                  <c:v>14.20118343195</c:v>
                </c:pt>
                <c:pt idx="15">
                  <c:v>15.85365853659</c:v>
                </c:pt>
                <c:pt idx="16">
                  <c:v>5.7142857142860004</c:v>
                </c:pt>
                <c:pt idx="17">
                  <c:v>18.032786885250001</c:v>
                </c:pt>
                <c:pt idx="18">
                  <c:v>21.21212121212</c:v>
                </c:pt>
                <c:pt idx="19">
                  <c:v>10.454545454550001</c:v>
                </c:pt>
                <c:pt idx="20">
                  <c:v>11.29707112971</c:v>
                </c:pt>
                <c:pt idx="21">
                  <c:v>13.25966850829</c:v>
                </c:pt>
                <c:pt idx="22">
                  <c:v>11.904761904760001</c:v>
                </c:pt>
                <c:pt idx="23">
                  <c:v>15.85365853659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1.0779436152570001</c:v>
                </c:pt>
                <c:pt idx="1">
                  <c:v>1.0344827586209999</c:v>
                </c:pt>
                <c:pt idx="2">
                  <c:v>1.11821086262</c:v>
                </c:pt>
                <c:pt idx="3">
                  <c:v>1.4705882352940001</c:v>
                </c:pt>
                <c:pt idx="4">
                  <c:v>0.8771929824561</c:v>
                </c:pt>
                <c:pt idx="5">
                  <c:v>2.057613168724</c:v>
                </c:pt>
                <c:pt idx="6">
                  <c:v>0.68965517241380003</c:v>
                </c:pt>
                <c:pt idx="7">
                  <c:v>0.68728522336770004</c:v>
                </c:pt>
                <c:pt idx="9">
                  <c:v>2.4390243902440001</c:v>
                </c:pt>
                <c:pt idx="12">
                  <c:v>1.38067061144</c:v>
                </c:pt>
                <c:pt idx="14">
                  <c:v>1.1834319526629999</c:v>
                </c:pt>
                <c:pt idx="15">
                  <c:v>2.4390243902440001</c:v>
                </c:pt>
                <c:pt idx="16">
                  <c:v>2.8571428571430002</c:v>
                </c:pt>
                <c:pt idx="17">
                  <c:v>1.6393442622950001</c:v>
                </c:pt>
                <c:pt idx="18">
                  <c:v>1.010101010101</c:v>
                </c:pt>
                <c:pt idx="19">
                  <c:v>0.90909090909089996</c:v>
                </c:pt>
                <c:pt idx="20">
                  <c:v>0.836820083682</c:v>
                </c:pt>
                <c:pt idx="21">
                  <c:v>0.55248618784530001</c:v>
                </c:pt>
                <c:pt idx="23">
                  <c:v>2.4390243902440001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1-4C90-BE30-473F321E45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1">
                  <c:v>0.51724137931030001</c:v>
                </c:pt>
                <c:pt idx="8">
                  <c:v>1.6949152542370001</c:v>
                </c:pt>
                <c:pt idx="12">
                  <c:v>0.78895463510849995</c:v>
                </c:pt>
                <c:pt idx="18">
                  <c:v>0.50505050505049998</c:v>
                </c:pt>
                <c:pt idx="22">
                  <c:v>2.3809523809519999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1-4C90-BE30-473F321E45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914637124800635"/>
          <c:y val="4.4559987935705307E-2"/>
          <c:w val="0.44765010040206737"/>
          <c:h val="0.8208025218069051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2024 (N = 1206)</c:v>
                </c:pt>
              </c:strCache>
            </c:strRef>
          </c:tx>
          <c:spPr>
            <a:solidFill>
              <a:srgbClr val="B40000">
                <a:lumMod val="75000"/>
              </a:srgbClr>
            </a:solidFill>
            <a:ln w="17352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3-6571-40C9-8055-14E063E5D88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4-6571-40C9-8055-14E063E5D881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5-6571-40C9-8055-14E063E5D881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6-6571-40C9-8055-14E063E5D881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7-6571-40C9-8055-14E063E5D881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8-6571-40C9-8055-14E063E5D881}"/>
              </c:ext>
            </c:extLst>
          </c:dPt>
          <c:dPt>
            <c:idx val="9"/>
            <c:invertIfNegative val="0"/>
            <c:bubble3D val="0"/>
            <c:spPr>
              <a:solidFill>
                <a:srgbClr val="BFBFBF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2-6571-40C9-8055-14E063E5D881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1-6571-40C9-8055-14E063E5D881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0-6571-40C9-8055-14E063E5D881}"/>
              </c:ext>
            </c:extLst>
          </c:dPt>
          <c:dLbls>
            <c:dLbl>
              <c:idx val="8"/>
              <c:numFmt formatCode="0.0" sourceLinked="0"/>
              <c:spPr>
                <a:noFill/>
                <a:ln w="1735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571-40C9-8055-14E063E5D881}"/>
                </c:ext>
              </c:extLst>
            </c:dLbl>
            <c:dLbl>
              <c:idx val="9"/>
              <c:numFmt formatCode="0" sourceLinked="0"/>
              <c:spPr>
                <a:noFill/>
                <a:ln w="17352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71-40C9-8055-14E063E5D881}"/>
                </c:ext>
              </c:extLst>
            </c:dLbl>
            <c:dLbl>
              <c:idx val="22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7E7-4A44-BF7B-6EAF76AA5160}"/>
                </c:ext>
              </c:extLst>
            </c:dLbl>
            <c:dLbl>
              <c:idx val="23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E7-4A44-BF7B-6EAF76AA5160}"/>
                </c:ext>
              </c:extLst>
            </c:dLbl>
            <c:dLbl>
              <c:idx val="24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7E7-4A44-BF7B-6EAF76AA516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1B-42FE-B705-D172B6422FCD}"/>
                </c:ext>
              </c:extLst>
            </c:dLbl>
            <c:numFmt formatCode="0" sourceLinked="0"/>
            <c:spPr>
              <a:noFill/>
              <a:ln w="173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Sheet1!$B$2:$B$12</c:f>
              <c:strCache>
                <c:ptCount val="11"/>
                <c:pt idx="0">
                  <c:v>Z internetu — z oficiálních internetových stránek o Brně, o Jižní Moravě, ČR, portál GotoBrno, apod.</c:v>
                </c:pt>
                <c:pt idx="1">
                  <c:v>Doporučení přátel, příbuzných či známých</c:v>
                </c:pt>
                <c:pt idx="2">
                  <c:v>Vlastní zkušenost/i z minulé návštěvy</c:v>
                </c:pt>
                <c:pt idx="3">
                  <c:v>Ze sociálních sítí (Facebook, Twitter, apod.)</c:v>
                </c:pt>
                <c:pt idx="4">
                  <c:v>Z internetu — z cestovatelských portálů typu TripAdvisor, Booking, apod.</c:v>
                </c:pt>
                <c:pt idx="5">
                  <c:v>Z tištěných propagačních materiálů (letáky, brožury, prospekty)</c:v>
                </c:pt>
                <c:pt idx="6">
                  <c:v>V informačním centru, v hotelu</c:v>
                </c:pt>
                <c:pt idx="7">
                  <c:v>Ze sdělovacích prostředků (televize, tisk, rozhlas)</c:v>
                </c:pt>
                <c:pt idx="8">
                  <c:v>Z cestovní kanceláře</c:v>
                </c:pt>
                <c:pt idx="9">
                  <c:v>Informace jsem nevyhledával/a</c:v>
                </c:pt>
                <c:pt idx="10">
                  <c:v>Jinde (převážně internet)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28.109452736320002</c:v>
                </c:pt>
                <c:pt idx="1">
                  <c:v>19.485903814259999</c:v>
                </c:pt>
                <c:pt idx="2">
                  <c:v>17.412935323380001</c:v>
                </c:pt>
                <c:pt idx="3">
                  <c:v>13.10116086235</c:v>
                </c:pt>
                <c:pt idx="4">
                  <c:v>11.35986733002</c:v>
                </c:pt>
                <c:pt idx="5">
                  <c:v>6.2189054726370001</c:v>
                </c:pt>
                <c:pt idx="6">
                  <c:v>4.6434494195690004</c:v>
                </c:pt>
                <c:pt idx="7">
                  <c:v>1.9071310116089999</c:v>
                </c:pt>
                <c:pt idx="8">
                  <c:v>0.24875621890550001</c:v>
                </c:pt>
                <c:pt idx="9">
                  <c:v>11.608623548920001</c:v>
                </c:pt>
                <c:pt idx="10">
                  <c:v>33.084577114429997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81B-42FE-B705-D172B6422F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39248520"/>
        <c:axId val="539254008"/>
      </c:barChart>
      <c:catAx>
        <c:axId val="539248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 sz="900"/>
            </a:pPr>
            <a:endParaRPr lang="cs-CZ"/>
          </a:p>
        </c:txPr>
        <c:crossAx val="53925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9254008"/>
        <c:scaling>
          <c:orientation val="minMax"/>
          <c:max val="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924852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2566102587935891"/>
          <c:w val="0.65385828619431008"/>
          <c:h val="0.605569355836835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sám / sama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91.956882255389999</c:v>
                </c:pt>
                <c:pt idx="1">
                  <c:v>89.271653543309995</c:v>
                </c:pt>
                <c:pt idx="2">
                  <c:v>92.5</c:v>
                </c:pt>
                <c:pt idx="3">
                  <c:v>85.7</c:v>
                </c:pt>
                <c:pt idx="4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D-41DA-B130-992EB7FEA3B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zaměstnavatel / škola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2.7363184079599998</c:v>
                </c:pt>
                <c:pt idx="1">
                  <c:v>1.574803149606</c:v>
                </c:pt>
                <c:pt idx="2">
                  <c:v>1.4</c:v>
                </c:pt>
                <c:pt idx="3">
                  <c:v>4.8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D-41DA-B130-992EB7FEA3B6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zahraniční CK / CA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0.24875621890550001</c:v>
                </c:pt>
                <c:pt idx="1">
                  <c:v>1.574803149606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DD-41DA-B130-992EB7FEA3B6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česká CK / CA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0.16583747927029999</c:v>
                </c:pt>
                <c:pt idx="1">
                  <c:v>0.68897637795279998</c:v>
                </c:pt>
                <c:pt idx="2">
                  <c:v>1.4</c:v>
                </c:pt>
                <c:pt idx="3">
                  <c:v>1.5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DD-41DA-B130-992EB7FEA3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někdo jiný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4.8092868988389998</c:v>
                </c:pt>
                <c:pt idx="1">
                  <c:v>6.4960629921260002</c:v>
                </c:pt>
                <c:pt idx="2">
                  <c:v>2.4</c:v>
                </c:pt>
                <c:pt idx="3">
                  <c:v>5.2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DD-41DA-B130-992EB7FEA3B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jinak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8.2918739635159999E-2</c:v>
                </c:pt>
                <c:pt idx="1">
                  <c:v>0.39370078740160003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DD-41DA-B130-992EB7FEA3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0.18479308459803026"/>
          <c:y val="5.4849801300802505E-2"/>
          <c:w val="0.71642887713092118"/>
          <c:h val="0.20788204549577874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2566102587935891"/>
          <c:w val="0.65385828619431008"/>
          <c:h val="0.605569355836835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osobní auto / motorka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56.135986733000003</c:v>
                </c:pt>
                <c:pt idx="1">
                  <c:v>45.570866141730001</c:v>
                </c:pt>
                <c:pt idx="2">
                  <c:v>40</c:v>
                </c:pt>
                <c:pt idx="3">
                  <c:v>28.1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B-463D-BC46-77522506EF87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obytný vůz/přívěs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0.33167495854059997</c:v>
                </c:pt>
                <c:pt idx="1">
                  <c:v>0.49212598425199999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B-463D-BC46-77522506EF87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kolo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0.16583747927029999</c:v>
                </c:pt>
                <c:pt idx="1">
                  <c:v>1.0826771653539999</c:v>
                </c:pt>
                <c:pt idx="2">
                  <c:v>1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B-463D-BC46-77522506EF87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vlak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29.021558872309999</c:v>
                </c:pt>
                <c:pt idx="1">
                  <c:v>33.366141732279999</c:v>
                </c:pt>
                <c:pt idx="2">
                  <c:v>30</c:v>
                </c:pt>
                <c:pt idx="3">
                  <c:v>39.5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B-463D-BC46-77522506EF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autobus - linkový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12.271973466</c:v>
                </c:pt>
                <c:pt idx="1">
                  <c:v>12.6968503937</c:v>
                </c:pt>
                <c:pt idx="2">
                  <c:v>18</c:v>
                </c:pt>
                <c:pt idx="3">
                  <c:v>18.600000000000001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B-463D-BC46-77522506EF8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autobus - zájezdový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0.74626865671639997</c:v>
                </c:pt>
                <c:pt idx="1">
                  <c:v>1.574803149606</c:v>
                </c:pt>
                <c:pt idx="2">
                  <c:v>6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AB-463D-BC46-77522506EF8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letadlo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1.243781094527</c:v>
                </c:pt>
                <c:pt idx="1">
                  <c:v>4.3307086614169998</c:v>
                </c:pt>
                <c:pt idx="2">
                  <c:v>4</c:v>
                </c:pt>
                <c:pt idx="3">
                  <c:v>6.9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AB-463D-BC46-77522506EF8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jinak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8.2918739635159999E-2</c:v>
                </c:pt>
                <c:pt idx="1">
                  <c:v>0.88582677165349999</c:v>
                </c:pt>
                <c:pt idx="2">
                  <c:v>0.6</c:v>
                </c:pt>
                <c:pt idx="3">
                  <c:v>0.3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AB-463D-BC46-77522506EF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0.10783184170425722"/>
          <c:y val="5.4849801300802505E-2"/>
          <c:w val="0.85476671123247816"/>
          <c:h val="0.26336714989052284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osobní auto / motorka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56.135986733000003</c:v>
                </c:pt>
                <c:pt idx="1">
                  <c:v>54.692556634299997</c:v>
                </c:pt>
                <c:pt idx="2">
                  <c:v>55.437100213219999</c:v>
                </c:pt>
                <c:pt idx="3">
                  <c:v>66.386554621849996</c:v>
                </c:pt>
                <c:pt idx="4">
                  <c:v>32.335329341319998</c:v>
                </c:pt>
                <c:pt idx="5">
                  <c:v>48.449612403099998</c:v>
                </c:pt>
                <c:pt idx="6">
                  <c:v>71.693735498839999</c:v>
                </c:pt>
                <c:pt idx="7">
                  <c:v>42.592592592590002</c:v>
                </c:pt>
                <c:pt idx="8">
                  <c:v>60.747663551400002</c:v>
                </c:pt>
                <c:pt idx="9">
                  <c:v>43.902439024389999</c:v>
                </c:pt>
                <c:pt idx="10">
                  <c:v>58.187599364070003</c:v>
                </c:pt>
                <c:pt idx="11">
                  <c:v>53.899480069319999</c:v>
                </c:pt>
                <c:pt idx="12">
                  <c:v>48.837209302330002</c:v>
                </c:pt>
                <c:pt idx="13">
                  <c:v>64.814814814810006</c:v>
                </c:pt>
                <c:pt idx="14">
                  <c:v>56.25</c:v>
                </c:pt>
                <c:pt idx="15">
                  <c:v>84.210526315790005</c:v>
                </c:pt>
                <c:pt idx="16">
                  <c:v>58.823529411759999</c:v>
                </c:pt>
                <c:pt idx="17">
                  <c:v>56.854838709680003</c:v>
                </c:pt>
                <c:pt idx="18">
                  <c:v>59.036144578310001</c:v>
                </c:pt>
                <c:pt idx="19">
                  <c:v>61.971830985920001</c:v>
                </c:pt>
                <c:pt idx="20">
                  <c:v>62.59541984733</c:v>
                </c:pt>
                <c:pt idx="21">
                  <c:v>74.074074074069998</c:v>
                </c:pt>
                <c:pt idx="22">
                  <c:v>60.294117647059998</c:v>
                </c:pt>
                <c:pt idx="23">
                  <c:v>38.461538461540002</c:v>
                </c:pt>
                <c:pt idx="24">
                  <c:v>49.0099009901</c:v>
                </c:pt>
                <c:pt idx="25">
                  <c:v>22.64150943396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vlak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29.021558872309999</c:v>
                </c:pt>
                <c:pt idx="1">
                  <c:v>30.582524271840001</c:v>
                </c:pt>
                <c:pt idx="2">
                  <c:v>28.784648187630001</c:v>
                </c:pt>
                <c:pt idx="3">
                  <c:v>21.8487394958</c:v>
                </c:pt>
                <c:pt idx="4">
                  <c:v>42.51497005988</c:v>
                </c:pt>
                <c:pt idx="5">
                  <c:v>35.271317829460003</c:v>
                </c:pt>
                <c:pt idx="6">
                  <c:v>19.721577726220001</c:v>
                </c:pt>
                <c:pt idx="7">
                  <c:v>40.740740740740002</c:v>
                </c:pt>
                <c:pt idx="8">
                  <c:v>24.299065420560002</c:v>
                </c:pt>
                <c:pt idx="9">
                  <c:v>35.365853658539997</c:v>
                </c:pt>
                <c:pt idx="10">
                  <c:v>29.09379968204</c:v>
                </c:pt>
                <c:pt idx="11">
                  <c:v>28.942807625650001</c:v>
                </c:pt>
                <c:pt idx="12">
                  <c:v>39.534883720929997</c:v>
                </c:pt>
                <c:pt idx="13">
                  <c:v>29.629629629629999</c:v>
                </c:pt>
                <c:pt idx="14">
                  <c:v>39.583333333330003</c:v>
                </c:pt>
                <c:pt idx="15">
                  <c:v>10.526315789470001</c:v>
                </c:pt>
                <c:pt idx="16">
                  <c:v>35.294117647059998</c:v>
                </c:pt>
                <c:pt idx="17">
                  <c:v>24.193548387100002</c:v>
                </c:pt>
                <c:pt idx="18">
                  <c:v>20.481927710840001</c:v>
                </c:pt>
                <c:pt idx="19">
                  <c:v>38.028169014079999</c:v>
                </c:pt>
                <c:pt idx="20">
                  <c:v>24.427480916029999</c:v>
                </c:pt>
                <c:pt idx="21">
                  <c:v>13.58024691358</c:v>
                </c:pt>
                <c:pt idx="22">
                  <c:v>32.352941176469997</c:v>
                </c:pt>
                <c:pt idx="23">
                  <c:v>56.410256410259997</c:v>
                </c:pt>
                <c:pt idx="24">
                  <c:v>28.71287128713</c:v>
                </c:pt>
                <c:pt idx="25">
                  <c:v>41.509433962259997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autobus - linkový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12.271973466</c:v>
                </c:pt>
                <c:pt idx="1">
                  <c:v>11.003236245949999</c:v>
                </c:pt>
                <c:pt idx="2">
                  <c:v>14.712153518119999</c:v>
                </c:pt>
                <c:pt idx="3">
                  <c:v>9.2436974789920008</c:v>
                </c:pt>
                <c:pt idx="4">
                  <c:v>23.952095808380001</c:v>
                </c:pt>
                <c:pt idx="5">
                  <c:v>14.728682170540001</c:v>
                </c:pt>
                <c:pt idx="6">
                  <c:v>6.7285382830630001</c:v>
                </c:pt>
                <c:pt idx="7">
                  <c:v>9.2592592592590002</c:v>
                </c:pt>
                <c:pt idx="8">
                  <c:v>10.747663551400001</c:v>
                </c:pt>
                <c:pt idx="9">
                  <c:v>15.85365853659</c:v>
                </c:pt>
                <c:pt idx="10">
                  <c:v>11.923688394279999</c:v>
                </c:pt>
                <c:pt idx="11">
                  <c:v>12.651646447139999</c:v>
                </c:pt>
                <c:pt idx="12">
                  <c:v>10.465116279069999</c:v>
                </c:pt>
                <c:pt idx="13">
                  <c:v>5.5555555555560003</c:v>
                </c:pt>
                <c:pt idx="14">
                  <c:v>4.166666666667</c:v>
                </c:pt>
                <c:pt idx="15">
                  <c:v>5.2631578947369997</c:v>
                </c:pt>
                <c:pt idx="16">
                  <c:v>3.9215686274510002</c:v>
                </c:pt>
                <c:pt idx="17">
                  <c:v>17.741935483870002</c:v>
                </c:pt>
                <c:pt idx="18">
                  <c:v>20.481927710840001</c:v>
                </c:pt>
                <c:pt idx="20">
                  <c:v>12.977099236640001</c:v>
                </c:pt>
                <c:pt idx="21">
                  <c:v>11.11111111111</c:v>
                </c:pt>
                <c:pt idx="22">
                  <c:v>4.4117647058819998</c:v>
                </c:pt>
                <c:pt idx="23">
                  <c:v>2.564102564103</c:v>
                </c:pt>
                <c:pt idx="24">
                  <c:v>13.861386138609999</c:v>
                </c:pt>
                <c:pt idx="25">
                  <c:v>26.415094339620001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autobus - zájezdový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0.74626865671639997</c:v>
                </c:pt>
                <c:pt idx="1">
                  <c:v>1.1326860841419999</c:v>
                </c:pt>
                <c:pt idx="3">
                  <c:v>1.680672268908</c:v>
                </c:pt>
                <c:pt idx="4">
                  <c:v>0.59880239520959999</c:v>
                </c:pt>
                <c:pt idx="5">
                  <c:v>1.1627906976739999</c:v>
                </c:pt>
                <c:pt idx="7">
                  <c:v>3.7037037037039999</c:v>
                </c:pt>
                <c:pt idx="8">
                  <c:v>0.93457943925230003</c:v>
                </c:pt>
                <c:pt idx="11">
                  <c:v>1.3864818024259999</c:v>
                </c:pt>
                <c:pt idx="12">
                  <c:v>1.1627906976739999</c:v>
                </c:pt>
                <c:pt idx="21">
                  <c:v>1.2345679012349999</c:v>
                </c:pt>
                <c:pt idx="22">
                  <c:v>1.4705882352940001</c:v>
                </c:pt>
                <c:pt idx="23">
                  <c:v>2.564102564103</c:v>
                </c:pt>
                <c:pt idx="24">
                  <c:v>0.99009900990099997</c:v>
                </c:pt>
                <c:pt idx="25">
                  <c:v>5.660377358491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A-4D2E-87B2-8005F2EDD3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letadlo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1.243781094527</c:v>
                </c:pt>
                <c:pt idx="1">
                  <c:v>2.2653721682849999</c:v>
                </c:pt>
                <c:pt idx="4">
                  <c:v>0.59880239520959999</c:v>
                </c:pt>
                <c:pt idx="6">
                  <c:v>0.69605568445480004</c:v>
                </c:pt>
                <c:pt idx="7">
                  <c:v>3.7037037037039999</c:v>
                </c:pt>
                <c:pt idx="8">
                  <c:v>2.3364485981310001</c:v>
                </c:pt>
                <c:pt idx="9">
                  <c:v>3.6585365853659999</c:v>
                </c:pt>
                <c:pt idx="11">
                  <c:v>2.5996533795490002</c:v>
                </c:pt>
                <c:pt idx="24">
                  <c:v>6.4356435643559999</c:v>
                </c:pt>
                <c:pt idx="25">
                  <c:v>3.7735849056599999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A-4D2E-87B2-8005F2EDD34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0.58043117744609996</c:v>
                </c:pt>
                <c:pt idx="2">
                  <c:v>0.85287846481880003</c:v>
                </c:pt>
                <c:pt idx="3">
                  <c:v>0.84033613445379995</c:v>
                </c:pt>
                <c:pt idx="6">
                  <c:v>0.9280742459397</c:v>
                </c:pt>
                <c:pt idx="8">
                  <c:v>0.93457943925230003</c:v>
                </c:pt>
                <c:pt idx="9">
                  <c:v>1.219512195122</c:v>
                </c:pt>
                <c:pt idx="10">
                  <c:v>0.63593004769479999</c:v>
                </c:pt>
                <c:pt idx="11">
                  <c:v>0.51993067590990005</c:v>
                </c:pt>
                <c:pt idx="16">
                  <c:v>1.9607843137250001</c:v>
                </c:pt>
                <c:pt idx="17">
                  <c:v>1.2096774193549999</c:v>
                </c:pt>
                <c:pt idx="22">
                  <c:v>1.4705882352940001</c:v>
                </c:pt>
                <c:pt idx="24">
                  <c:v>0.99009900990099997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4-4F53-B942-8C496EC36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71431089842175477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56.135986733000003</c:v>
                </c:pt>
                <c:pt idx="1">
                  <c:v>58.27586206897</c:v>
                </c:pt>
                <c:pt idx="2">
                  <c:v>54.153354632590002</c:v>
                </c:pt>
                <c:pt idx="3">
                  <c:v>44.117647058819998</c:v>
                </c:pt>
                <c:pt idx="4">
                  <c:v>28.0701754386</c:v>
                </c:pt>
                <c:pt idx="5">
                  <c:v>51.85185185185</c:v>
                </c:pt>
                <c:pt idx="6">
                  <c:v>64.827586206899994</c:v>
                </c:pt>
                <c:pt idx="7">
                  <c:v>68.728522336769998</c:v>
                </c:pt>
                <c:pt idx="8">
                  <c:v>50.847457627120001</c:v>
                </c:pt>
                <c:pt idx="9">
                  <c:v>50</c:v>
                </c:pt>
                <c:pt idx="10">
                  <c:v>74.782608695649998</c:v>
                </c:pt>
                <c:pt idx="11">
                  <c:v>59.715639810429998</c:v>
                </c:pt>
                <c:pt idx="12">
                  <c:v>56.804733727810003</c:v>
                </c:pt>
                <c:pt idx="13">
                  <c:v>72.413793103450004</c:v>
                </c:pt>
                <c:pt idx="14">
                  <c:v>32.544378698220001</c:v>
                </c:pt>
                <c:pt idx="15">
                  <c:v>43.902439024389999</c:v>
                </c:pt>
                <c:pt idx="16">
                  <c:v>65.71428571429</c:v>
                </c:pt>
                <c:pt idx="17">
                  <c:v>33.196721311479997</c:v>
                </c:pt>
                <c:pt idx="18">
                  <c:v>53.535353535349998</c:v>
                </c:pt>
                <c:pt idx="19">
                  <c:v>68.636363636360002</c:v>
                </c:pt>
                <c:pt idx="20">
                  <c:v>71.129707112969996</c:v>
                </c:pt>
                <c:pt idx="21">
                  <c:v>56.353591160219999</c:v>
                </c:pt>
                <c:pt idx="22">
                  <c:v>73.809523809520002</c:v>
                </c:pt>
                <c:pt idx="23">
                  <c:v>43.902439024389999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29.021558872309999</c:v>
                </c:pt>
                <c:pt idx="1">
                  <c:v>27.068965517239999</c:v>
                </c:pt>
                <c:pt idx="2">
                  <c:v>30.83067092652</c:v>
                </c:pt>
                <c:pt idx="3">
                  <c:v>35.294117647059998</c:v>
                </c:pt>
                <c:pt idx="4">
                  <c:v>47.368421052629998</c:v>
                </c:pt>
                <c:pt idx="5">
                  <c:v>31.687242798349999</c:v>
                </c:pt>
                <c:pt idx="6">
                  <c:v>25.172413793099999</c:v>
                </c:pt>
                <c:pt idx="7">
                  <c:v>20.274914089349998</c:v>
                </c:pt>
                <c:pt idx="8">
                  <c:v>28.813559322029999</c:v>
                </c:pt>
                <c:pt idx="9">
                  <c:v>35.365853658539997</c:v>
                </c:pt>
                <c:pt idx="10">
                  <c:v>18.260869565219998</c:v>
                </c:pt>
                <c:pt idx="11">
                  <c:v>29.85781990521</c:v>
                </c:pt>
                <c:pt idx="12">
                  <c:v>28.00788954635</c:v>
                </c:pt>
                <c:pt idx="13">
                  <c:v>18.390804597700001</c:v>
                </c:pt>
                <c:pt idx="14">
                  <c:v>42.011834319530003</c:v>
                </c:pt>
                <c:pt idx="15">
                  <c:v>35.365853658539997</c:v>
                </c:pt>
                <c:pt idx="16">
                  <c:v>22.857142857140001</c:v>
                </c:pt>
                <c:pt idx="17">
                  <c:v>45.081967213109998</c:v>
                </c:pt>
                <c:pt idx="18">
                  <c:v>29.292929292930001</c:v>
                </c:pt>
                <c:pt idx="19">
                  <c:v>25</c:v>
                </c:pt>
                <c:pt idx="20">
                  <c:v>17.99163179916</c:v>
                </c:pt>
                <c:pt idx="21">
                  <c:v>25.966850828729999</c:v>
                </c:pt>
                <c:pt idx="22">
                  <c:v>19.04761904762</c:v>
                </c:pt>
                <c:pt idx="23">
                  <c:v>35.365853658539997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12.271973466</c:v>
                </c:pt>
                <c:pt idx="1">
                  <c:v>11.379310344829999</c:v>
                </c:pt>
                <c:pt idx="2">
                  <c:v>13.09904153355</c:v>
                </c:pt>
                <c:pt idx="3">
                  <c:v>20.58823529412</c:v>
                </c:pt>
                <c:pt idx="4">
                  <c:v>21.9298245614</c:v>
                </c:pt>
                <c:pt idx="5">
                  <c:v>15.226337448560001</c:v>
                </c:pt>
                <c:pt idx="6">
                  <c:v>8.2758620689659992</c:v>
                </c:pt>
                <c:pt idx="7">
                  <c:v>7.5601374570450002</c:v>
                </c:pt>
                <c:pt idx="8">
                  <c:v>12.71186440678</c:v>
                </c:pt>
                <c:pt idx="9">
                  <c:v>13.414634146339999</c:v>
                </c:pt>
                <c:pt idx="10">
                  <c:v>6.0869565217390003</c:v>
                </c:pt>
                <c:pt idx="11">
                  <c:v>9.0047393364929995</c:v>
                </c:pt>
                <c:pt idx="12">
                  <c:v>11.834319526630001</c:v>
                </c:pt>
                <c:pt idx="13">
                  <c:v>6.8965517241379999</c:v>
                </c:pt>
                <c:pt idx="14">
                  <c:v>23.668639053250001</c:v>
                </c:pt>
                <c:pt idx="15">
                  <c:v>15.85365853659</c:v>
                </c:pt>
                <c:pt idx="16">
                  <c:v>8.5714285714289993</c:v>
                </c:pt>
                <c:pt idx="17">
                  <c:v>20.081967213110001</c:v>
                </c:pt>
                <c:pt idx="18">
                  <c:v>15.656565656570001</c:v>
                </c:pt>
                <c:pt idx="19">
                  <c:v>4.0909090909090002</c:v>
                </c:pt>
                <c:pt idx="20">
                  <c:v>9.2050209205019993</c:v>
                </c:pt>
                <c:pt idx="21">
                  <c:v>12.1546961326</c:v>
                </c:pt>
                <c:pt idx="22">
                  <c:v>4.7619047619049999</c:v>
                </c:pt>
                <c:pt idx="23">
                  <c:v>15.85365853659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0.74626865671639997</c:v>
                </c:pt>
                <c:pt idx="1">
                  <c:v>0.68965517241380003</c:v>
                </c:pt>
                <c:pt idx="2">
                  <c:v>0.79872204472840003</c:v>
                </c:pt>
                <c:pt idx="4">
                  <c:v>1.7543859649119999</c:v>
                </c:pt>
                <c:pt idx="6">
                  <c:v>1.379310344828</c:v>
                </c:pt>
                <c:pt idx="8">
                  <c:v>0.84745762711859995</c:v>
                </c:pt>
                <c:pt idx="11">
                  <c:v>0.94786729857819996</c:v>
                </c:pt>
                <c:pt idx="12">
                  <c:v>0.78895463510849995</c:v>
                </c:pt>
                <c:pt idx="14">
                  <c:v>1.1834319526629999</c:v>
                </c:pt>
                <c:pt idx="16">
                  <c:v>2.8571428571430002</c:v>
                </c:pt>
                <c:pt idx="17">
                  <c:v>1.229508196721</c:v>
                </c:pt>
                <c:pt idx="18">
                  <c:v>1.010101010101</c:v>
                </c:pt>
                <c:pt idx="21">
                  <c:v>1.1049723756909999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1-4C90-BE30-473F321E45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1.243781094527</c:v>
                </c:pt>
                <c:pt idx="1">
                  <c:v>1.5517241379310001</c:v>
                </c:pt>
                <c:pt idx="2">
                  <c:v>0.95846645367409999</c:v>
                </c:pt>
                <c:pt idx="4">
                  <c:v>0.8771929824561</c:v>
                </c:pt>
                <c:pt idx="5">
                  <c:v>0.82304526748969997</c:v>
                </c:pt>
                <c:pt idx="7">
                  <c:v>2.0618556701030002</c:v>
                </c:pt>
                <c:pt idx="8">
                  <c:v>4.2372881355930003</c:v>
                </c:pt>
                <c:pt idx="9">
                  <c:v>1.219512195122</c:v>
                </c:pt>
                <c:pt idx="10">
                  <c:v>0.86956521739129999</c:v>
                </c:pt>
                <c:pt idx="12">
                  <c:v>1.9723865877710001</c:v>
                </c:pt>
                <c:pt idx="14">
                  <c:v>0.59171597633140005</c:v>
                </c:pt>
                <c:pt idx="15">
                  <c:v>3.6585365853659999</c:v>
                </c:pt>
                <c:pt idx="18">
                  <c:v>0.50505050505049998</c:v>
                </c:pt>
                <c:pt idx="20">
                  <c:v>1.2552301255230001</c:v>
                </c:pt>
                <c:pt idx="21">
                  <c:v>3.3149171270719999</c:v>
                </c:pt>
                <c:pt idx="22">
                  <c:v>2.3809523809519999</c:v>
                </c:pt>
                <c:pt idx="23">
                  <c:v>3.6585365853659999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1-4C90-BE30-473F321E45E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0.58043117744609996</c:v>
                </c:pt>
                <c:pt idx="1">
                  <c:v>1.0344827586209999</c:v>
                </c:pt>
                <c:pt idx="7">
                  <c:v>1.0309278350519999</c:v>
                </c:pt>
                <c:pt idx="8">
                  <c:v>2.542372881356</c:v>
                </c:pt>
                <c:pt idx="12">
                  <c:v>0.59171597633140005</c:v>
                </c:pt>
                <c:pt idx="13">
                  <c:v>2.2988505747130001</c:v>
                </c:pt>
                <c:pt idx="15">
                  <c:v>1.219512195122</c:v>
                </c:pt>
                <c:pt idx="19">
                  <c:v>1.818181818182</c:v>
                </c:pt>
                <c:pt idx="21">
                  <c:v>1.1049723756909999</c:v>
                </c:pt>
                <c:pt idx="23">
                  <c:v>1.219512195122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6-4A3A-8799-7E2668EAE0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2566102587935891"/>
          <c:w val="0.65385828619431008"/>
          <c:h val="0.605569355836835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sám / sama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17.99336650083</c:v>
                </c:pt>
                <c:pt idx="1">
                  <c:v>22.342519685039999</c:v>
                </c:pt>
                <c:pt idx="2">
                  <c:v>28</c:v>
                </c:pt>
                <c:pt idx="3">
                  <c:v>43.5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E-45F9-B48C-DA24FE0D4364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 partnerem / partnerkou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27.943615257049998</c:v>
                </c:pt>
                <c:pt idx="1">
                  <c:v>30.118110236220001</c:v>
                </c:pt>
                <c:pt idx="2">
                  <c:v>25</c:v>
                </c:pt>
                <c:pt idx="3">
                  <c:v>21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E-45F9-B48C-DA24FE0D4364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s rodinou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31.426202321720002</c:v>
                </c:pt>
                <c:pt idx="1">
                  <c:v>21.653543307090001</c:v>
                </c:pt>
                <c:pt idx="2">
                  <c:v>27</c:v>
                </c:pt>
                <c:pt idx="3">
                  <c:v>14.8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E-45F9-B48C-DA24FE0D4364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sám / sama s dětmi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5.5555555555560003</c:v>
                </c:pt>
                <c:pt idx="1">
                  <c:v>5.0196850393699997</c:v>
                </c:pt>
                <c:pt idx="2">
                  <c:v>4</c:v>
                </c:pt>
                <c:pt idx="3">
                  <c:v>2.4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1E-45F9-B48C-DA24FE0D43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 kamarády, přáteli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12.852404643450001</c:v>
                </c:pt>
                <c:pt idx="1">
                  <c:v>15.846456692909999</c:v>
                </c:pt>
                <c:pt idx="2">
                  <c:v>12</c:v>
                </c:pt>
                <c:pt idx="3">
                  <c:v>11.9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1E-45F9-B48C-DA24FE0D43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 kolegy, studenty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2.985074626866</c:v>
                </c:pt>
                <c:pt idx="1">
                  <c:v>4.1338582677169997</c:v>
                </c:pt>
                <c:pt idx="2">
                  <c:v>1</c:v>
                </c:pt>
                <c:pt idx="3">
                  <c:v>3.6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1E-45F9-B48C-DA24FE0D43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 větší skupinou turistů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1.243781094527</c:v>
                </c:pt>
                <c:pt idx="1">
                  <c:v>0.68897637795279998</c:v>
                </c:pt>
                <c:pt idx="2">
                  <c:v>2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1E-45F9-B48C-DA24FE0D43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 někým jiným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1">
                  <c:v>0.19685039370080001</c:v>
                </c:pt>
                <c:pt idx="2">
                  <c:v>1</c:v>
                </c:pt>
                <c:pt idx="3">
                  <c:v>0.1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1E-45F9-B48C-DA24FE0D43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0.12707215242770051"/>
          <c:y val="1.1450367450611012E-2"/>
          <c:w val="0.85476671123247816"/>
          <c:h val="0.26336714989052284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sám / sama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17.99336650083</c:v>
                </c:pt>
                <c:pt idx="1">
                  <c:v>17.637540453069999</c:v>
                </c:pt>
                <c:pt idx="2">
                  <c:v>18.976545842219998</c:v>
                </c:pt>
                <c:pt idx="3">
                  <c:v>15.96638655462</c:v>
                </c:pt>
                <c:pt idx="4">
                  <c:v>26.347305389220001</c:v>
                </c:pt>
                <c:pt idx="5">
                  <c:v>24.031007751939999</c:v>
                </c:pt>
                <c:pt idx="6">
                  <c:v>5.3364269141529999</c:v>
                </c:pt>
                <c:pt idx="7">
                  <c:v>42.592592592590002</c:v>
                </c:pt>
                <c:pt idx="8">
                  <c:v>22.897196261680001</c:v>
                </c:pt>
                <c:pt idx="9">
                  <c:v>19.51219512195</c:v>
                </c:pt>
                <c:pt idx="10">
                  <c:v>18.282988871219999</c:v>
                </c:pt>
                <c:pt idx="11">
                  <c:v>17.67764298094</c:v>
                </c:pt>
                <c:pt idx="12">
                  <c:v>20.930232558139998</c:v>
                </c:pt>
                <c:pt idx="13">
                  <c:v>14.814814814809999</c:v>
                </c:pt>
                <c:pt idx="14">
                  <c:v>16.66666666667</c:v>
                </c:pt>
                <c:pt idx="15">
                  <c:v>15.78947368421</c:v>
                </c:pt>
                <c:pt idx="16">
                  <c:v>15.6862745098</c:v>
                </c:pt>
                <c:pt idx="17">
                  <c:v>20.56451612903</c:v>
                </c:pt>
                <c:pt idx="18">
                  <c:v>24.096385542170001</c:v>
                </c:pt>
                <c:pt idx="19">
                  <c:v>9.8591549295770005</c:v>
                </c:pt>
                <c:pt idx="20">
                  <c:v>12.21374045802</c:v>
                </c:pt>
                <c:pt idx="21">
                  <c:v>11.11111111111</c:v>
                </c:pt>
                <c:pt idx="22">
                  <c:v>20.58823529412</c:v>
                </c:pt>
                <c:pt idx="23">
                  <c:v>5.1282051282049999</c:v>
                </c:pt>
                <c:pt idx="24">
                  <c:v>20.297029702970001</c:v>
                </c:pt>
                <c:pt idx="25">
                  <c:v>35.849056603770002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 rodinou, blízkými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64.925373134330002</c:v>
                </c:pt>
                <c:pt idx="1">
                  <c:v>62.944983818769998</c:v>
                </c:pt>
                <c:pt idx="2">
                  <c:v>68.443496801709998</c:v>
                </c:pt>
                <c:pt idx="3">
                  <c:v>61.344537815130003</c:v>
                </c:pt>
                <c:pt idx="4">
                  <c:v>52.095808383230001</c:v>
                </c:pt>
                <c:pt idx="5">
                  <c:v>56.201550387600001</c:v>
                </c:pt>
                <c:pt idx="6">
                  <c:v>83.758700696060004</c:v>
                </c:pt>
                <c:pt idx="7">
                  <c:v>12.962962962960001</c:v>
                </c:pt>
                <c:pt idx="8">
                  <c:v>61.214953271029998</c:v>
                </c:pt>
                <c:pt idx="9">
                  <c:v>63.414634146339999</c:v>
                </c:pt>
                <c:pt idx="10">
                  <c:v>66.295707472179998</c:v>
                </c:pt>
                <c:pt idx="11">
                  <c:v>63.431542461009997</c:v>
                </c:pt>
                <c:pt idx="12">
                  <c:v>51.162790697669998</c:v>
                </c:pt>
                <c:pt idx="13">
                  <c:v>70.370370370369997</c:v>
                </c:pt>
                <c:pt idx="14">
                  <c:v>66.666666666669997</c:v>
                </c:pt>
                <c:pt idx="15">
                  <c:v>63.157894736839999</c:v>
                </c:pt>
                <c:pt idx="16">
                  <c:v>62.745098039219997</c:v>
                </c:pt>
                <c:pt idx="17">
                  <c:v>68.145161290320004</c:v>
                </c:pt>
                <c:pt idx="18">
                  <c:v>62.650602409640001</c:v>
                </c:pt>
                <c:pt idx="19">
                  <c:v>80.281690140850003</c:v>
                </c:pt>
                <c:pt idx="20">
                  <c:v>70.992366412210004</c:v>
                </c:pt>
                <c:pt idx="21">
                  <c:v>71.604938271600005</c:v>
                </c:pt>
                <c:pt idx="22">
                  <c:v>63.23529411765</c:v>
                </c:pt>
                <c:pt idx="23">
                  <c:v>71.794871794870005</c:v>
                </c:pt>
                <c:pt idx="24">
                  <c:v>61.386138613859998</c:v>
                </c:pt>
                <c:pt idx="25">
                  <c:v>33.962264150940001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s přáteli, kolegy, ve skupině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17.081260364839999</c:v>
                </c:pt>
                <c:pt idx="1">
                  <c:v>19.417475728159999</c:v>
                </c:pt>
                <c:pt idx="2">
                  <c:v>12.57995735608</c:v>
                </c:pt>
                <c:pt idx="3">
                  <c:v>22.689075630249999</c:v>
                </c:pt>
                <c:pt idx="4">
                  <c:v>21.556886227540001</c:v>
                </c:pt>
                <c:pt idx="5">
                  <c:v>19.767441860470001</c:v>
                </c:pt>
                <c:pt idx="6">
                  <c:v>10.90487238979</c:v>
                </c:pt>
                <c:pt idx="7">
                  <c:v>44.444444444440002</c:v>
                </c:pt>
                <c:pt idx="8">
                  <c:v>15.887850467290001</c:v>
                </c:pt>
                <c:pt idx="9">
                  <c:v>17.07317073171</c:v>
                </c:pt>
                <c:pt idx="10">
                  <c:v>15.421303656599999</c:v>
                </c:pt>
                <c:pt idx="11">
                  <c:v>18.890814558060001</c:v>
                </c:pt>
                <c:pt idx="12">
                  <c:v>27.906976744190001</c:v>
                </c:pt>
                <c:pt idx="13">
                  <c:v>14.814814814809999</c:v>
                </c:pt>
                <c:pt idx="14">
                  <c:v>16.66666666667</c:v>
                </c:pt>
                <c:pt idx="15">
                  <c:v>21.052631578949999</c:v>
                </c:pt>
                <c:pt idx="16">
                  <c:v>21.568627450979999</c:v>
                </c:pt>
                <c:pt idx="17">
                  <c:v>11.290322580650001</c:v>
                </c:pt>
                <c:pt idx="18">
                  <c:v>13.25301204819</c:v>
                </c:pt>
                <c:pt idx="19">
                  <c:v>9.8591549295770005</c:v>
                </c:pt>
                <c:pt idx="20">
                  <c:v>16.793893129770002</c:v>
                </c:pt>
                <c:pt idx="21">
                  <c:v>17.283950617279999</c:v>
                </c:pt>
                <c:pt idx="22">
                  <c:v>16.176470588240001</c:v>
                </c:pt>
                <c:pt idx="23">
                  <c:v>23.07692307692</c:v>
                </c:pt>
                <c:pt idx="24">
                  <c:v>18.316831683170001</c:v>
                </c:pt>
                <c:pt idx="25">
                  <c:v>30.188679245279999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5.3931105910178939E-2"/>
          <c:y val="0"/>
          <c:w val="0.52045043663651702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98097703502886"/>
          <c:y val="7.1238074998022136E-2"/>
          <c:w val="0.44011288277682742"/>
          <c:h val="0.81730471356182577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C6-4DE7-9357-7C55CBBF3E8A}"/>
              </c:ext>
            </c:extLst>
          </c:dPt>
          <c:dPt>
            <c:idx val="2"/>
            <c:invertIfNegative val="0"/>
            <c:bubble3D val="0"/>
            <c:spPr>
              <a:solidFill>
                <a:srgbClr val="26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C6-4DE7-9357-7C55CBBF3E8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C6-4DE7-9357-7C55CBBF3E8A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C6-4DE7-9357-7C55CBBF3E8A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C6-4DE7-9357-7C55CBBF3E8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7C6-4DE7-9357-7C55CBBF3E8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C6-4DE7-9357-7C55CBBF3E8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C6-4DE7-9357-7C55CBBF3E8A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C6-4DE7-9357-7C55CBBF3E8A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C6-4DE7-9357-7C55CBBF3E8A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C6-4DE7-9357-7C55CBBF3E8A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C6-4DE7-9357-7C55CBBF3E8A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7C6-4DE7-9357-7C55CBBF3E8A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7C6-4DE7-9357-7C55CBBF3E8A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C6-4DE7-9357-7C55CBBF3E8A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7C6-4DE7-9357-7C55CBBF3E8A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7C6-4DE7-9357-7C55CBBF3E8A}"/>
                </c:ext>
              </c:extLst>
            </c:dLbl>
            <c:dLbl>
              <c:idx val="10"/>
              <c:numFmt formatCode="#,##0.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C6-4DE7-9357-7C55CBBF3E8A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7C6-4DE7-9357-7C55CBBF3E8A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7C6-4DE7-9357-7C55CBBF3E8A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7C6-4DE7-9357-7C55CBBF3E8A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7C6-4DE7-9357-7C55CBBF3E8A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7C6-4DE7-9357-7C55CBBF3E8A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7C6-4DE7-9357-7C55CBBF3E8A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7C6-4DE7-9357-7C55CBBF3E8A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7C6-4DE7-9357-7C55CBBF3E8A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7C6-4DE7-9357-7C55CBBF3E8A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7C6-4DE7-9357-7C55CBBF3E8A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Sheet1!$A$3:$A$12</c:f>
              <c:strCache>
                <c:ptCount val="10"/>
                <c:pt idx="0">
                  <c:v>Řadový zaměstnanec</c:v>
                </c:pt>
                <c:pt idx="1">
                  <c:v>Specialista, odborník</c:v>
                </c:pt>
                <c:pt idx="2">
                  <c:v>Student</c:v>
                </c:pt>
                <c:pt idx="3">
                  <c:v>Podnikatel, manažer</c:v>
                </c:pt>
                <c:pt idx="4">
                  <c:v>Kvalifikovaný manuální pracovník </c:v>
                </c:pt>
                <c:pt idx="5">
                  <c:v>Živnostník, OSVČ</c:v>
                </c:pt>
                <c:pt idx="6">
                  <c:v>Důchodce</c:v>
                </c:pt>
                <c:pt idx="7">
                  <c:v>Mateřská / rodičovská</c:v>
                </c:pt>
                <c:pt idx="8">
                  <c:v>Nezaměstnaný</c:v>
                </c:pt>
                <c:pt idx="9">
                  <c:v>Pracovník bez nutné kvalifikace </c:v>
                </c:pt>
              </c:strCache>
            </c:strRef>
          </c:cat>
          <c:val>
            <c:numRef>
              <c:f>Sheet1!$B$3:$B$12</c:f>
              <c:numCache>
                <c:formatCode>###0.0</c:formatCode>
                <c:ptCount val="10"/>
                <c:pt idx="0">
                  <c:v>35.820895522390003</c:v>
                </c:pt>
                <c:pt idx="1">
                  <c:v>17.495854063020001</c:v>
                </c:pt>
                <c:pt idx="2">
                  <c:v>14.013266998340001</c:v>
                </c:pt>
                <c:pt idx="3">
                  <c:v>9.535655058043</c:v>
                </c:pt>
                <c:pt idx="4">
                  <c:v>5.8043117744610004</c:v>
                </c:pt>
                <c:pt idx="5">
                  <c:v>7.2139303482589998</c:v>
                </c:pt>
                <c:pt idx="6">
                  <c:v>6.7993366500830001</c:v>
                </c:pt>
                <c:pt idx="7">
                  <c:v>1.9900497512440001</c:v>
                </c:pt>
                <c:pt idx="8">
                  <c:v>0.49751243781089999</c:v>
                </c:pt>
                <c:pt idx="9" formatCode="####.0">
                  <c:v>0.4145936981758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7C6-4DE7-9357-7C55CBBF3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9243816"/>
        <c:axId val="539243032"/>
      </c:barChart>
      <c:catAx>
        <c:axId val="539243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539243032"/>
        <c:crosses val="autoZero"/>
        <c:auto val="1"/>
        <c:lblAlgn val="ctr"/>
        <c:lblOffset val="100"/>
        <c:noMultiLvlLbl val="0"/>
      </c:catAx>
      <c:valAx>
        <c:axId val="539243032"/>
        <c:scaling>
          <c:orientation val="minMax"/>
          <c:max val="7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539243816"/>
        <c:crossesAt val="1"/>
        <c:crossBetween val="between"/>
        <c:majorUnit val="0.05"/>
        <c:minorUnit val="0.05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17.99336650083</c:v>
                </c:pt>
                <c:pt idx="1">
                  <c:v>20</c:v>
                </c:pt>
                <c:pt idx="2">
                  <c:v>16.134185303510002</c:v>
                </c:pt>
                <c:pt idx="3">
                  <c:v>13.23529411765</c:v>
                </c:pt>
                <c:pt idx="4">
                  <c:v>30.701754385960001</c:v>
                </c:pt>
                <c:pt idx="5">
                  <c:v>23.04526748971</c:v>
                </c:pt>
                <c:pt idx="6">
                  <c:v>13.79310344828</c:v>
                </c:pt>
                <c:pt idx="7">
                  <c:v>10.30927835052</c:v>
                </c:pt>
                <c:pt idx="8">
                  <c:v>29.66101694915</c:v>
                </c:pt>
                <c:pt idx="9">
                  <c:v>14.634146341459999</c:v>
                </c:pt>
                <c:pt idx="10">
                  <c:v>12.173913043480001</c:v>
                </c:pt>
                <c:pt idx="11">
                  <c:v>15.63981042654</c:v>
                </c:pt>
                <c:pt idx="12">
                  <c:v>17.948717948719999</c:v>
                </c:pt>
                <c:pt idx="13">
                  <c:v>12.64367816092</c:v>
                </c:pt>
                <c:pt idx="14">
                  <c:v>26.627218934910001</c:v>
                </c:pt>
                <c:pt idx="15">
                  <c:v>19.51219512195</c:v>
                </c:pt>
                <c:pt idx="16">
                  <c:v>20</c:v>
                </c:pt>
                <c:pt idx="17">
                  <c:v>36.065573770489998</c:v>
                </c:pt>
                <c:pt idx="18">
                  <c:v>13.13131313131</c:v>
                </c:pt>
                <c:pt idx="19">
                  <c:v>8.6363636363640008</c:v>
                </c:pt>
                <c:pt idx="20">
                  <c:v>6.694560669456</c:v>
                </c:pt>
                <c:pt idx="21">
                  <c:v>23.204419889499999</c:v>
                </c:pt>
                <c:pt idx="22">
                  <c:v>23.809523809520002</c:v>
                </c:pt>
                <c:pt idx="23">
                  <c:v>19.51219512195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64.925373134330002</c:v>
                </c:pt>
                <c:pt idx="1">
                  <c:v>63.27586206897</c:v>
                </c:pt>
                <c:pt idx="2">
                  <c:v>66.453674121410003</c:v>
                </c:pt>
                <c:pt idx="3">
                  <c:v>69.117647058819998</c:v>
                </c:pt>
                <c:pt idx="4">
                  <c:v>45.614035087719998</c:v>
                </c:pt>
                <c:pt idx="5">
                  <c:v>55.555555555559998</c:v>
                </c:pt>
                <c:pt idx="6">
                  <c:v>74.137931034480005</c:v>
                </c:pt>
                <c:pt idx="7">
                  <c:v>73.88316151203</c:v>
                </c:pt>
                <c:pt idx="8">
                  <c:v>55.08474576271</c:v>
                </c:pt>
                <c:pt idx="9">
                  <c:v>65.853658536590004</c:v>
                </c:pt>
                <c:pt idx="10">
                  <c:v>73.043478260870003</c:v>
                </c:pt>
                <c:pt idx="11">
                  <c:v>64.928909952609999</c:v>
                </c:pt>
                <c:pt idx="12">
                  <c:v>67.258382643000004</c:v>
                </c:pt>
                <c:pt idx="13">
                  <c:v>66.666666666669997</c:v>
                </c:pt>
                <c:pt idx="14">
                  <c:v>52.071005917160001</c:v>
                </c:pt>
                <c:pt idx="15">
                  <c:v>63.414634146339999</c:v>
                </c:pt>
                <c:pt idx="16">
                  <c:v>65.71428571429</c:v>
                </c:pt>
                <c:pt idx="17">
                  <c:v>35.245901639339998</c:v>
                </c:pt>
                <c:pt idx="18">
                  <c:v>73.737373737370007</c:v>
                </c:pt>
                <c:pt idx="19">
                  <c:v>80</c:v>
                </c:pt>
                <c:pt idx="20">
                  <c:v>80.33472803347</c:v>
                </c:pt>
                <c:pt idx="21">
                  <c:v>58.011049723760003</c:v>
                </c:pt>
                <c:pt idx="22">
                  <c:v>61.904761904760001</c:v>
                </c:pt>
                <c:pt idx="23">
                  <c:v>63.414634146339999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17.081260364839999</c:v>
                </c:pt>
                <c:pt idx="1">
                  <c:v>16.72413793103</c:v>
                </c:pt>
                <c:pt idx="2">
                  <c:v>17.412140575079999</c:v>
                </c:pt>
                <c:pt idx="3">
                  <c:v>17.647058823529999</c:v>
                </c:pt>
                <c:pt idx="4">
                  <c:v>23.684210526320001</c:v>
                </c:pt>
                <c:pt idx="5">
                  <c:v>21.399176954729999</c:v>
                </c:pt>
                <c:pt idx="6">
                  <c:v>12.068965517240001</c:v>
                </c:pt>
                <c:pt idx="7">
                  <c:v>15.807560137459999</c:v>
                </c:pt>
                <c:pt idx="8">
                  <c:v>15.254237288140001</c:v>
                </c:pt>
                <c:pt idx="9">
                  <c:v>19.51219512195</c:v>
                </c:pt>
                <c:pt idx="10">
                  <c:v>14.78260869565</c:v>
                </c:pt>
                <c:pt idx="11">
                  <c:v>19.431279620849999</c:v>
                </c:pt>
                <c:pt idx="12">
                  <c:v>14.79289940828</c:v>
                </c:pt>
                <c:pt idx="13">
                  <c:v>20.689655172409999</c:v>
                </c:pt>
                <c:pt idx="14">
                  <c:v>21.301775147930002</c:v>
                </c:pt>
                <c:pt idx="15">
                  <c:v>17.07317073171</c:v>
                </c:pt>
                <c:pt idx="16">
                  <c:v>14.28571428571</c:v>
                </c:pt>
                <c:pt idx="17">
                  <c:v>28.68852459016</c:v>
                </c:pt>
                <c:pt idx="18">
                  <c:v>13.13131313131</c:v>
                </c:pt>
                <c:pt idx="19">
                  <c:v>11.36363636364</c:v>
                </c:pt>
                <c:pt idx="20">
                  <c:v>12.97071129707</c:v>
                </c:pt>
                <c:pt idx="21">
                  <c:v>18.784530386739998</c:v>
                </c:pt>
                <c:pt idx="22">
                  <c:v>14.28571428571</c:v>
                </c:pt>
                <c:pt idx="23">
                  <c:v>17.07317073171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2566102587935891"/>
          <c:w val="0.55124323464467917"/>
          <c:h val="0.605569355836835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5+ nocí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14.23948220065</c:v>
                </c:pt>
                <c:pt idx="1">
                  <c:v>13.487475915219999</c:v>
                </c:pt>
                <c:pt idx="2">
                  <c:v>18.100000000000001</c:v>
                </c:pt>
                <c:pt idx="3">
                  <c:v>23.6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B-48AD-85C1-591C1BCE5024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3-4 noci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28.9644012945</c:v>
                </c:pt>
                <c:pt idx="1">
                  <c:v>26.78227360308</c:v>
                </c:pt>
                <c:pt idx="2">
                  <c:v>33</c:v>
                </c:pt>
                <c:pt idx="3">
                  <c:v>24.9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B-48AD-85C1-591C1BCE5024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 noci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29.288025889970001</c:v>
                </c:pt>
                <c:pt idx="1">
                  <c:v>30.250481695569999</c:v>
                </c:pt>
                <c:pt idx="2">
                  <c:v>26.6</c:v>
                </c:pt>
                <c:pt idx="3">
                  <c:v>24.3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DB-48AD-85C1-591C1BCE5024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1 noc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26.69902912621</c:v>
                </c:pt>
                <c:pt idx="1">
                  <c:v>29.479768786129998</c:v>
                </c:pt>
                <c:pt idx="2">
                  <c:v>22.5</c:v>
                </c:pt>
                <c:pt idx="3">
                  <c:v>27.2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DB-48AD-85C1-591C1BCE50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0.22006698759100959"/>
          <c:y val="0.21661132746969802"/>
          <c:w val="0.64908778959886981"/>
          <c:h val="0.1171377747181056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5+ nocí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7.2968490878940004</c:v>
                </c:pt>
                <c:pt idx="1">
                  <c:v>14.23948220065</c:v>
                </c:pt>
                <c:pt idx="4">
                  <c:v>8.9820359281440005</c:v>
                </c:pt>
                <c:pt idx="5">
                  <c:v>6.2015503875969999</c:v>
                </c:pt>
                <c:pt idx="6">
                  <c:v>4.6403712296980002</c:v>
                </c:pt>
                <c:pt idx="7">
                  <c:v>22.222222222220001</c:v>
                </c:pt>
                <c:pt idx="8">
                  <c:v>7.9439252336450004</c:v>
                </c:pt>
                <c:pt idx="9">
                  <c:v>9.7560975609760003</c:v>
                </c:pt>
                <c:pt idx="10">
                  <c:v>4.1335453100160002</c:v>
                </c:pt>
                <c:pt idx="11">
                  <c:v>10.745233968799999</c:v>
                </c:pt>
                <c:pt idx="12">
                  <c:v>8.1395348837209998</c:v>
                </c:pt>
                <c:pt idx="13">
                  <c:v>5.5555555555560003</c:v>
                </c:pt>
                <c:pt idx="14">
                  <c:v>8.333333333333</c:v>
                </c:pt>
                <c:pt idx="15">
                  <c:v>15.78947368421</c:v>
                </c:pt>
                <c:pt idx="16">
                  <c:v>3.9215686274510002</c:v>
                </c:pt>
                <c:pt idx="17">
                  <c:v>1.6129032258060001</c:v>
                </c:pt>
                <c:pt idx="18">
                  <c:v>1.204819277108</c:v>
                </c:pt>
                <c:pt idx="19">
                  <c:v>7.0422535211269999</c:v>
                </c:pt>
                <c:pt idx="20">
                  <c:v>5.3435114503819996</c:v>
                </c:pt>
                <c:pt idx="21">
                  <c:v>3.7037037037039999</c:v>
                </c:pt>
                <c:pt idx="22">
                  <c:v>11.76470588235</c:v>
                </c:pt>
                <c:pt idx="23">
                  <c:v>2.564102564103</c:v>
                </c:pt>
                <c:pt idx="24">
                  <c:v>17.326732673270001</c:v>
                </c:pt>
                <c:pt idx="25">
                  <c:v>11.32075471698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3-4 noci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14.84245439469</c:v>
                </c:pt>
                <c:pt idx="1">
                  <c:v>28.9644012945</c:v>
                </c:pt>
                <c:pt idx="4">
                  <c:v>10.17964071856</c:v>
                </c:pt>
                <c:pt idx="5">
                  <c:v>10.465116279069999</c:v>
                </c:pt>
                <c:pt idx="6">
                  <c:v>14.153132250580001</c:v>
                </c:pt>
                <c:pt idx="7">
                  <c:v>25.925925925929999</c:v>
                </c:pt>
                <c:pt idx="8">
                  <c:v>19.15887850467</c:v>
                </c:pt>
                <c:pt idx="9">
                  <c:v>23.170731707320002</c:v>
                </c:pt>
                <c:pt idx="10">
                  <c:v>10.174880763119999</c:v>
                </c:pt>
                <c:pt idx="11">
                  <c:v>19.930675909880001</c:v>
                </c:pt>
                <c:pt idx="12">
                  <c:v>12.79069767442</c:v>
                </c:pt>
                <c:pt idx="13">
                  <c:v>25.925925925929999</c:v>
                </c:pt>
                <c:pt idx="14">
                  <c:v>29.16666666667</c:v>
                </c:pt>
                <c:pt idx="15">
                  <c:v>26.315789473679999</c:v>
                </c:pt>
                <c:pt idx="16">
                  <c:v>11.76470588235</c:v>
                </c:pt>
                <c:pt idx="17">
                  <c:v>1.2096774193549999</c:v>
                </c:pt>
                <c:pt idx="18">
                  <c:v>10.84337349398</c:v>
                </c:pt>
                <c:pt idx="19">
                  <c:v>19.718309859150001</c:v>
                </c:pt>
                <c:pt idx="20">
                  <c:v>16.030534351149999</c:v>
                </c:pt>
                <c:pt idx="21">
                  <c:v>13.58024691358</c:v>
                </c:pt>
                <c:pt idx="22">
                  <c:v>29.41176470588</c:v>
                </c:pt>
                <c:pt idx="23">
                  <c:v>20.512820512819999</c:v>
                </c:pt>
                <c:pt idx="24">
                  <c:v>20.297029702970001</c:v>
                </c:pt>
                <c:pt idx="25">
                  <c:v>26.415094339620001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 noci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15.008291873959999</c:v>
                </c:pt>
                <c:pt idx="1">
                  <c:v>29.288025889970001</c:v>
                </c:pt>
                <c:pt idx="4">
                  <c:v>16.167664670659999</c:v>
                </c:pt>
                <c:pt idx="5">
                  <c:v>18.99224806202</c:v>
                </c:pt>
                <c:pt idx="6">
                  <c:v>12.761020881669999</c:v>
                </c:pt>
                <c:pt idx="7">
                  <c:v>14.814814814809999</c:v>
                </c:pt>
                <c:pt idx="8">
                  <c:v>15.887850467290001</c:v>
                </c:pt>
                <c:pt idx="9">
                  <c:v>9.7560975609760003</c:v>
                </c:pt>
                <c:pt idx="10">
                  <c:v>10.333863275040001</c:v>
                </c:pt>
                <c:pt idx="11">
                  <c:v>20.103986135180001</c:v>
                </c:pt>
                <c:pt idx="12">
                  <c:v>19.767441860470001</c:v>
                </c:pt>
                <c:pt idx="13">
                  <c:v>22.222222222220001</c:v>
                </c:pt>
                <c:pt idx="14">
                  <c:v>29.16666666667</c:v>
                </c:pt>
                <c:pt idx="15">
                  <c:v>26.315789473679999</c:v>
                </c:pt>
                <c:pt idx="16">
                  <c:v>17.647058823529999</c:v>
                </c:pt>
                <c:pt idx="17">
                  <c:v>1.2096774193549999</c:v>
                </c:pt>
                <c:pt idx="18">
                  <c:v>7.2289156626509996</c:v>
                </c:pt>
                <c:pt idx="19">
                  <c:v>8.4507042253520002</c:v>
                </c:pt>
                <c:pt idx="20">
                  <c:v>17.557251908400001</c:v>
                </c:pt>
                <c:pt idx="21">
                  <c:v>14.814814814809999</c:v>
                </c:pt>
                <c:pt idx="22">
                  <c:v>22.058823529409999</c:v>
                </c:pt>
                <c:pt idx="23">
                  <c:v>38.461538461540002</c:v>
                </c:pt>
                <c:pt idx="24">
                  <c:v>22.77227722772</c:v>
                </c:pt>
                <c:pt idx="25">
                  <c:v>9.4339622641510008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1 noc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13.6815920398</c:v>
                </c:pt>
                <c:pt idx="1">
                  <c:v>26.69902912621</c:v>
                </c:pt>
                <c:pt idx="4">
                  <c:v>13.772455089819999</c:v>
                </c:pt>
                <c:pt idx="5">
                  <c:v>17.829457364340001</c:v>
                </c:pt>
                <c:pt idx="6">
                  <c:v>11.83294663573</c:v>
                </c:pt>
                <c:pt idx="7">
                  <c:v>14.814814814809999</c:v>
                </c:pt>
                <c:pt idx="8">
                  <c:v>12.149532710280001</c:v>
                </c:pt>
                <c:pt idx="9">
                  <c:v>13.414634146339999</c:v>
                </c:pt>
                <c:pt idx="10">
                  <c:v>8.2670906200320005</c:v>
                </c:pt>
                <c:pt idx="11">
                  <c:v>19.584055459270001</c:v>
                </c:pt>
                <c:pt idx="12">
                  <c:v>19.767441860470001</c:v>
                </c:pt>
                <c:pt idx="13">
                  <c:v>14.814814814809999</c:v>
                </c:pt>
                <c:pt idx="14">
                  <c:v>2.083333333333</c:v>
                </c:pt>
                <c:pt idx="15">
                  <c:v>5.2631578947369997</c:v>
                </c:pt>
                <c:pt idx="16">
                  <c:v>19.607843137250001</c:v>
                </c:pt>
                <c:pt idx="17">
                  <c:v>2.0161290322580001</c:v>
                </c:pt>
                <c:pt idx="18">
                  <c:v>10.84337349398</c:v>
                </c:pt>
                <c:pt idx="19">
                  <c:v>14.084507042249999</c:v>
                </c:pt>
                <c:pt idx="20">
                  <c:v>18.32061068702</c:v>
                </c:pt>
                <c:pt idx="21">
                  <c:v>27.16049382716</c:v>
                </c:pt>
                <c:pt idx="22">
                  <c:v>20.58823529412</c:v>
                </c:pt>
                <c:pt idx="23">
                  <c:v>7.6923076923079998</c:v>
                </c:pt>
                <c:pt idx="24">
                  <c:v>17.821782178220001</c:v>
                </c:pt>
                <c:pt idx="25">
                  <c:v>26.415094339620001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A-4D2E-87B2-8005F2EDD3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bez přenocování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48.75621890547</c:v>
                </c:pt>
                <c:pt idx="2">
                  <c:v>100</c:v>
                </c:pt>
                <c:pt idx="3">
                  <c:v>100</c:v>
                </c:pt>
                <c:pt idx="4">
                  <c:v>49.700598802400002</c:v>
                </c:pt>
                <c:pt idx="5">
                  <c:v>46.511627906980003</c:v>
                </c:pt>
                <c:pt idx="6">
                  <c:v>56.148491879349997</c:v>
                </c:pt>
                <c:pt idx="7">
                  <c:v>20.370370370370001</c:v>
                </c:pt>
                <c:pt idx="8">
                  <c:v>44.859813084110002</c:v>
                </c:pt>
                <c:pt idx="9">
                  <c:v>43.902439024389999</c:v>
                </c:pt>
                <c:pt idx="10">
                  <c:v>66.931637519869994</c:v>
                </c:pt>
                <c:pt idx="11">
                  <c:v>28.942807625650001</c:v>
                </c:pt>
                <c:pt idx="12">
                  <c:v>39.534883720929997</c:v>
                </c:pt>
                <c:pt idx="13">
                  <c:v>29.629629629629999</c:v>
                </c:pt>
                <c:pt idx="14">
                  <c:v>31.25</c:v>
                </c:pt>
                <c:pt idx="15">
                  <c:v>26.315789473679999</c:v>
                </c:pt>
                <c:pt idx="16">
                  <c:v>47.058823529409999</c:v>
                </c:pt>
                <c:pt idx="17">
                  <c:v>93.95161290323</c:v>
                </c:pt>
                <c:pt idx="18">
                  <c:v>69.879518072289997</c:v>
                </c:pt>
                <c:pt idx="19">
                  <c:v>50.704225352110001</c:v>
                </c:pt>
                <c:pt idx="20">
                  <c:v>42.74809160305</c:v>
                </c:pt>
                <c:pt idx="21">
                  <c:v>39.50617283951</c:v>
                </c:pt>
                <c:pt idx="22">
                  <c:v>14.70588235294</c:v>
                </c:pt>
                <c:pt idx="23">
                  <c:v>30.769230769229999</c:v>
                </c:pt>
                <c:pt idx="24">
                  <c:v>21.78217821782</c:v>
                </c:pt>
                <c:pt idx="25">
                  <c:v>24.52830188679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A-4D2E-87B2-8005F2EDD3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60790628405842873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7.2968490878940004</c:v>
                </c:pt>
                <c:pt idx="1">
                  <c:v>7.0689655172409998</c:v>
                </c:pt>
                <c:pt idx="2">
                  <c:v>7.5079872204470002</c:v>
                </c:pt>
                <c:pt idx="3">
                  <c:v>8.8235294117649996</c:v>
                </c:pt>
                <c:pt idx="4">
                  <c:v>7.8947368421049999</c:v>
                </c:pt>
                <c:pt idx="5">
                  <c:v>6.1728395061730001</c:v>
                </c:pt>
                <c:pt idx="6">
                  <c:v>6.2068965517240002</c:v>
                </c:pt>
                <c:pt idx="7">
                  <c:v>8.5910652920959993</c:v>
                </c:pt>
                <c:pt idx="8">
                  <c:v>6.7796610169490004</c:v>
                </c:pt>
                <c:pt idx="9">
                  <c:v>8.5365853658540001</c:v>
                </c:pt>
                <c:pt idx="10">
                  <c:v>5.2173913043480002</c:v>
                </c:pt>
                <c:pt idx="11">
                  <c:v>10.90047393365</c:v>
                </c:pt>
                <c:pt idx="12">
                  <c:v>5.3254437869820004</c:v>
                </c:pt>
                <c:pt idx="13">
                  <c:v>3.4482758620689999</c:v>
                </c:pt>
                <c:pt idx="14">
                  <c:v>9.4674556213019994</c:v>
                </c:pt>
                <c:pt idx="15">
                  <c:v>9.7560975609760003</c:v>
                </c:pt>
                <c:pt idx="16">
                  <c:v>14.28571428571</c:v>
                </c:pt>
                <c:pt idx="17">
                  <c:v>8.1967213114750006</c:v>
                </c:pt>
                <c:pt idx="18">
                  <c:v>6.5656565656570001</c:v>
                </c:pt>
                <c:pt idx="19">
                  <c:v>5.4545454545450003</c:v>
                </c:pt>
                <c:pt idx="20">
                  <c:v>5.8577405857739997</c:v>
                </c:pt>
                <c:pt idx="21">
                  <c:v>9.9447513812149992</c:v>
                </c:pt>
                <c:pt idx="22">
                  <c:v>7.1428571428570002</c:v>
                </c:pt>
                <c:pt idx="23">
                  <c:v>9.7560975609760003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14.84245439469</c:v>
                </c:pt>
                <c:pt idx="1">
                  <c:v>15.517241379310001</c:v>
                </c:pt>
                <c:pt idx="2">
                  <c:v>14.21725239617</c:v>
                </c:pt>
                <c:pt idx="3">
                  <c:v>8.8235294117649996</c:v>
                </c:pt>
                <c:pt idx="4">
                  <c:v>7.8947368421049999</c:v>
                </c:pt>
                <c:pt idx="5">
                  <c:v>9.4650205761319999</c:v>
                </c:pt>
                <c:pt idx="6">
                  <c:v>15.517241379310001</c:v>
                </c:pt>
                <c:pt idx="7">
                  <c:v>17.525773195879999</c:v>
                </c:pt>
                <c:pt idx="8">
                  <c:v>20.33898305085</c:v>
                </c:pt>
                <c:pt idx="9">
                  <c:v>25.609756097559998</c:v>
                </c:pt>
                <c:pt idx="10">
                  <c:v>20.869565217390001</c:v>
                </c:pt>
                <c:pt idx="11">
                  <c:v>14.69194312796</c:v>
                </c:pt>
                <c:pt idx="12">
                  <c:v>14.99013806706</c:v>
                </c:pt>
                <c:pt idx="13">
                  <c:v>11.494252873560001</c:v>
                </c:pt>
                <c:pt idx="14">
                  <c:v>10.05917159763</c:v>
                </c:pt>
                <c:pt idx="15">
                  <c:v>23.170731707320002</c:v>
                </c:pt>
                <c:pt idx="16">
                  <c:v>5.7142857142860004</c:v>
                </c:pt>
                <c:pt idx="17">
                  <c:v>11.885245901639999</c:v>
                </c:pt>
                <c:pt idx="18">
                  <c:v>9.0909090909089993</c:v>
                </c:pt>
                <c:pt idx="19">
                  <c:v>15</c:v>
                </c:pt>
                <c:pt idx="20">
                  <c:v>15.481171548120001</c:v>
                </c:pt>
                <c:pt idx="21">
                  <c:v>17.127071823200001</c:v>
                </c:pt>
                <c:pt idx="22">
                  <c:v>28.571428571430001</c:v>
                </c:pt>
                <c:pt idx="23">
                  <c:v>23.170731707320002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15.008291873959999</c:v>
                </c:pt>
                <c:pt idx="1">
                  <c:v>14.310344827590001</c:v>
                </c:pt>
                <c:pt idx="2">
                  <c:v>15.654952076680001</c:v>
                </c:pt>
                <c:pt idx="3">
                  <c:v>17.647058823529999</c:v>
                </c:pt>
                <c:pt idx="4">
                  <c:v>14.912280701749999</c:v>
                </c:pt>
                <c:pt idx="5">
                  <c:v>19.341563786009999</c:v>
                </c:pt>
                <c:pt idx="6">
                  <c:v>12.758620689660001</c:v>
                </c:pt>
                <c:pt idx="7">
                  <c:v>15.46391752577</c:v>
                </c:pt>
                <c:pt idx="8">
                  <c:v>11.864406779659999</c:v>
                </c:pt>
                <c:pt idx="9">
                  <c:v>10.975609756100001</c:v>
                </c:pt>
                <c:pt idx="10">
                  <c:v>10.434782608700001</c:v>
                </c:pt>
                <c:pt idx="11">
                  <c:v>21.32701421801</c:v>
                </c:pt>
                <c:pt idx="12">
                  <c:v>13.412228796839999</c:v>
                </c:pt>
                <c:pt idx="13">
                  <c:v>16.091954022989999</c:v>
                </c:pt>
                <c:pt idx="14">
                  <c:v>15.976331360950001</c:v>
                </c:pt>
                <c:pt idx="15">
                  <c:v>9.7560975609760003</c:v>
                </c:pt>
                <c:pt idx="16">
                  <c:v>20</c:v>
                </c:pt>
                <c:pt idx="17">
                  <c:v>15.5737704918</c:v>
                </c:pt>
                <c:pt idx="18">
                  <c:v>20.707070707069999</c:v>
                </c:pt>
                <c:pt idx="19">
                  <c:v>10.909090909090001</c:v>
                </c:pt>
                <c:pt idx="20">
                  <c:v>14.225941422589999</c:v>
                </c:pt>
                <c:pt idx="21">
                  <c:v>17.679558011049998</c:v>
                </c:pt>
                <c:pt idx="22">
                  <c:v>9.5238095238099998</c:v>
                </c:pt>
                <c:pt idx="23">
                  <c:v>9.7560975609760003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13.6815920398</c:v>
                </c:pt>
                <c:pt idx="1">
                  <c:v>15</c:v>
                </c:pt>
                <c:pt idx="2">
                  <c:v>12.46006389776</c:v>
                </c:pt>
                <c:pt idx="3">
                  <c:v>11.76470588235</c:v>
                </c:pt>
                <c:pt idx="4">
                  <c:v>18.42105263158</c:v>
                </c:pt>
                <c:pt idx="5">
                  <c:v>16.46090534979</c:v>
                </c:pt>
                <c:pt idx="6">
                  <c:v>10</c:v>
                </c:pt>
                <c:pt idx="7">
                  <c:v>12.7147766323</c:v>
                </c:pt>
                <c:pt idx="8">
                  <c:v>19.49152542373</c:v>
                </c:pt>
                <c:pt idx="9">
                  <c:v>8.5365853658540001</c:v>
                </c:pt>
                <c:pt idx="10">
                  <c:v>23.478260869570001</c:v>
                </c:pt>
                <c:pt idx="11">
                  <c:v>12.79620853081</c:v>
                </c:pt>
                <c:pt idx="12">
                  <c:v>12.42603550296</c:v>
                </c:pt>
                <c:pt idx="13">
                  <c:v>14.942528735630001</c:v>
                </c:pt>
                <c:pt idx="14">
                  <c:v>13.609467455620001</c:v>
                </c:pt>
                <c:pt idx="15">
                  <c:v>13.414634146339999</c:v>
                </c:pt>
                <c:pt idx="16">
                  <c:v>2.8571428571430002</c:v>
                </c:pt>
                <c:pt idx="17">
                  <c:v>15.98360655738</c:v>
                </c:pt>
                <c:pt idx="18">
                  <c:v>17.171717171720001</c:v>
                </c:pt>
                <c:pt idx="19">
                  <c:v>9.0909090909089993</c:v>
                </c:pt>
                <c:pt idx="20">
                  <c:v>14.64435146444</c:v>
                </c:pt>
                <c:pt idx="21">
                  <c:v>12.707182320439999</c:v>
                </c:pt>
                <c:pt idx="22">
                  <c:v>7.1428571428570002</c:v>
                </c:pt>
                <c:pt idx="23">
                  <c:v>13.414634146339999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1-4C90-BE30-473F321E45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48.75621890547</c:v>
                </c:pt>
                <c:pt idx="1">
                  <c:v>47.586206896550003</c:v>
                </c:pt>
                <c:pt idx="2">
                  <c:v>49.840255591050003</c:v>
                </c:pt>
                <c:pt idx="3">
                  <c:v>51.470588235290002</c:v>
                </c:pt>
                <c:pt idx="4">
                  <c:v>49.122807017539998</c:v>
                </c:pt>
                <c:pt idx="5">
                  <c:v>48.559670781889999</c:v>
                </c:pt>
                <c:pt idx="6">
                  <c:v>54.827586206900001</c:v>
                </c:pt>
                <c:pt idx="7">
                  <c:v>45.704467353950001</c:v>
                </c:pt>
                <c:pt idx="8">
                  <c:v>41.525423728809997</c:v>
                </c:pt>
                <c:pt idx="9">
                  <c:v>46.341463414629999</c:v>
                </c:pt>
                <c:pt idx="10">
                  <c:v>39.130434782610003</c:v>
                </c:pt>
                <c:pt idx="11">
                  <c:v>39.810426540279998</c:v>
                </c:pt>
                <c:pt idx="12">
                  <c:v>53.648915187379998</c:v>
                </c:pt>
                <c:pt idx="13">
                  <c:v>54.02298850575</c:v>
                </c:pt>
                <c:pt idx="14">
                  <c:v>49.704142011830001</c:v>
                </c:pt>
                <c:pt idx="15">
                  <c:v>43.902439024389999</c:v>
                </c:pt>
                <c:pt idx="16">
                  <c:v>57.142857142860002</c:v>
                </c:pt>
                <c:pt idx="17">
                  <c:v>47.950819672130002</c:v>
                </c:pt>
                <c:pt idx="18">
                  <c:v>45.454545454550001</c:v>
                </c:pt>
                <c:pt idx="19">
                  <c:v>58.636363636360002</c:v>
                </c:pt>
                <c:pt idx="20">
                  <c:v>49.790794979079998</c:v>
                </c:pt>
                <c:pt idx="21">
                  <c:v>42.541436464089998</c:v>
                </c:pt>
                <c:pt idx="22">
                  <c:v>47.619047619050001</c:v>
                </c:pt>
                <c:pt idx="23">
                  <c:v>43.902439024389999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1-4C90-BE30-473F321E45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7139256974114387"/>
          <c:w val="0.65385828619431008"/>
          <c:h val="0.559837887318980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 hotelu, penzionu, hostelu, ubytovně, kempu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59.870550161810002</c:v>
                </c:pt>
                <c:pt idx="1">
                  <c:v>59.537572254339999</c:v>
                </c:pt>
                <c:pt idx="2">
                  <c:v>46.7</c:v>
                </c:pt>
                <c:pt idx="3">
                  <c:v>50.2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2-41ED-9100-FF93ABF8DD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u známých či příbuzných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19.902912621359999</c:v>
                </c:pt>
                <c:pt idx="1">
                  <c:v>23.699421965319999</c:v>
                </c:pt>
                <c:pt idx="2">
                  <c:v>26.9</c:v>
                </c:pt>
                <c:pt idx="3">
                  <c:v>31.5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2-41ED-9100-FF93ABF8DD86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pronajatý pokoj, byt v soukromí (např. Airbnb)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17.475728155340001</c:v>
                </c:pt>
                <c:pt idx="1">
                  <c:v>15.0289017341</c:v>
                </c:pt>
                <c:pt idx="2">
                  <c:v>21.7</c:v>
                </c:pt>
                <c:pt idx="3">
                  <c:v>15.2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2-41ED-9100-FF93ABF8DD86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bezplatně u cizích lidí (např. Couchsurfing)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0.16181229773460001</c:v>
                </c:pt>
                <c:pt idx="1">
                  <c:v>0.57803468208090003</c:v>
                </c:pt>
                <c:pt idx="2">
                  <c:v>1.9</c:v>
                </c:pt>
                <c:pt idx="3">
                  <c:v>1.6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2-41ED-9100-FF93ABF8DD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jinde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618)</c:v>
                </c:pt>
                <c:pt idx="1">
                  <c:v>2023 (N = 519)</c:v>
                </c:pt>
                <c:pt idx="2">
                  <c:v>2019 (N = 636)</c:v>
                </c:pt>
                <c:pt idx="3">
                  <c:v>2018 (N = 683)</c:v>
                </c:pt>
                <c:pt idx="4">
                  <c:v>2017 (N = 613)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2.5889967637539999</c:v>
                </c:pt>
                <c:pt idx="1">
                  <c:v>1.1560693641619999</c:v>
                </c:pt>
                <c:pt idx="2">
                  <c:v>2.8</c:v>
                </c:pt>
                <c:pt idx="3">
                  <c:v>1.6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32-41ED-9100-FF93ABF8D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5.9731064895649111E-2"/>
          <c:y val="1.9341173605191282E-2"/>
          <c:w val="0.92807229508879718"/>
          <c:h val="0.29468091319616169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94248798256"/>
          <c:y val="0.32566102587935891"/>
          <c:w val="0.65385828619431008"/>
          <c:h val="0.605569355836835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78.109452736319994</c:v>
                </c:pt>
                <c:pt idx="1">
                  <c:v>69.488188976380002</c:v>
                </c:pt>
                <c:pt idx="2">
                  <c:v>67.099999999999994</c:v>
                </c:pt>
                <c:pt idx="3">
                  <c:v>64.400000000000006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7-4589-A601-00FC7B7F1EE7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16.83250414594</c:v>
                </c:pt>
                <c:pt idx="1">
                  <c:v>21.653543307090001</c:v>
                </c:pt>
                <c:pt idx="2">
                  <c:v>24.7</c:v>
                </c:pt>
                <c:pt idx="3">
                  <c:v>28.5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7-4589-A601-00FC7B7F1EE7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nemám k němu žádný vztah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3.3464566929130002</c:v>
                </c:pt>
                <c:pt idx="2">
                  <c:v>2.2000000000000002</c:v>
                </c:pt>
                <c:pt idx="3">
                  <c:v>1.1000000000000001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7-4589-A601-00FC7B7F1EE7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1.409618573798</c:v>
                </c:pt>
                <c:pt idx="1">
                  <c:v>2.165354330709</c:v>
                </c:pt>
                <c:pt idx="2">
                  <c:v>2.8</c:v>
                </c:pt>
                <c:pt idx="3">
                  <c:v>2.7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7-4589-A601-00FC7B7F1E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1">
                  <c:v>0.49212598425199999</c:v>
                </c:pt>
                <c:pt idx="2">
                  <c:v>0.9</c:v>
                </c:pt>
                <c:pt idx="3">
                  <c:v>1.1000000000000001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7-4589-A601-00FC7B7F1E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(zatím) neumím posoudit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2024 (N = 1206)</c:v>
                </c:pt>
                <c:pt idx="1">
                  <c:v>2023 (N = 1016)</c:v>
                </c:pt>
                <c:pt idx="2">
                  <c:v>2019 (N = 1524)</c:v>
                </c:pt>
                <c:pt idx="3">
                  <c:v>2018 (N = 1507)</c:v>
                </c:pt>
                <c:pt idx="4">
                  <c:v>2017 (N = 1520)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3.1509121061359999</c:v>
                </c:pt>
                <c:pt idx="1">
                  <c:v>2.8543307086610001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7-4589-A601-00FC7B7F1E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9216"/>
        <c:axId val="674796864"/>
      </c:barChart>
      <c:catAx>
        <c:axId val="674799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74796864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67479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921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b"/>
      <c:layout>
        <c:manualLayout>
          <c:xMode val="edge"/>
          <c:yMode val="edge"/>
          <c:x val="8.2178094072999558E-2"/>
          <c:y val="8.2467622841833454E-2"/>
          <c:w val="0.90607420649499359"/>
          <c:h val="0.20024070065388067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78.109452736319994</c:v>
                </c:pt>
                <c:pt idx="1">
                  <c:v>82.038834951460004</c:v>
                </c:pt>
                <c:pt idx="2">
                  <c:v>73.347547974410006</c:v>
                </c:pt>
                <c:pt idx="3">
                  <c:v>76.470588235289995</c:v>
                </c:pt>
                <c:pt idx="4">
                  <c:v>74.850299401200004</c:v>
                </c:pt>
                <c:pt idx="5">
                  <c:v>77.906976744190004</c:v>
                </c:pt>
                <c:pt idx="6">
                  <c:v>77.494199535960007</c:v>
                </c:pt>
                <c:pt idx="7">
                  <c:v>77.777777777780003</c:v>
                </c:pt>
                <c:pt idx="8">
                  <c:v>78.971962616819994</c:v>
                </c:pt>
                <c:pt idx="9">
                  <c:v>86.585365853659994</c:v>
                </c:pt>
                <c:pt idx="10">
                  <c:v>71.860095389509993</c:v>
                </c:pt>
                <c:pt idx="11">
                  <c:v>84.922010398609999</c:v>
                </c:pt>
                <c:pt idx="12">
                  <c:v>69.767441860470001</c:v>
                </c:pt>
                <c:pt idx="13">
                  <c:v>79.629629629630003</c:v>
                </c:pt>
                <c:pt idx="14">
                  <c:v>83.333333333330003</c:v>
                </c:pt>
                <c:pt idx="15">
                  <c:v>73.684210526320001</c:v>
                </c:pt>
                <c:pt idx="16">
                  <c:v>72.549019607839995</c:v>
                </c:pt>
                <c:pt idx="17">
                  <c:v>75.806451612900005</c:v>
                </c:pt>
                <c:pt idx="18">
                  <c:v>57.831325301200003</c:v>
                </c:pt>
                <c:pt idx="19">
                  <c:v>66.197183098590003</c:v>
                </c:pt>
                <c:pt idx="20">
                  <c:v>74.809160305340001</c:v>
                </c:pt>
                <c:pt idx="21">
                  <c:v>85.185185185189994</c:v>
                </c:pt>
                <c:pt idx="22">
                  <c:v>86.76470588235</c:v>
                </c:pt>
                <c:pt idx="23">
                  <c:v>89.743589743589993</c:v>
                </c:pt>
                <c:pt idx="24">
                  <c:v>87.128712871290006</c:v>
                </c:pt>
                <c:pt idx="25">
                  <c:v>94.339622641510005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16.83250414594</c:v>
                </c:pt>
                <c:pt idx="1">
                  <c:v>13.268608414239999</c:v>
                </c:pt>
                <c:pt idx="2">
                  <c:v>22.38805970149</c:v>
                </c:pt>
                <c:pt idx="3">
                  <c:v>13.44537815126</c:v>
                </c:pt>
                <c:pt idx="4">
                  <c:v>19.76047904192</c:v>
                </c:pt>
                <c:pt idx="5">
                  <c:v>17.829457364340001</c:v>
                </c:pt>
                <c:pt idx="6">
                  <c:v>17.865429234339999</c:v>
                </c:pt>
                <c:pt idx="7">
                  <c:v>22.222222222220001</c:v>
                </c:pt>
                <c:pt idx="8">
                  <c:v>13.08411214953</c:v>
                </c:pt>
                <c:pt idx="9">
                  <c:v>8.5365853658540001</c:v>
                </c:pt>
                <c:pt idx="10">
                  <c:v>23.052464228929999</c:v>
                </c:pt>
                <c:pt idx="11">
                  <c:v>10.051993067590001</c:v>
                </c:pt>
                <c:pt idx="12">
                  <c:v>27.906976744190001</c:v>
                </c:pt>
                <c:pt idx="13">
                  <c:v>16.66666666667</c:v>
                </c:pt>
                <c:pt idx="14">
                  <c:v>14.58333333333</c:v>
                </c:pt>
                <c:pt idx="15">
                  <c:v>21.052631578949999</c:v>
                </c:pt>
                <c:pt idx="16">
                  <c:v>19.607843137250001</c:v>
                </c:pt>
                <c:pt idx="17">
                  <c:v>20.56451612903</c:v>
                </c:pt>
                <c:pt idx="18">
                  <c:v>31.325301204820001</c:v>
                </c:pt>
                <c:pt idx="19">
                  <c:v>25.352112676059999</c:v>
                </c:pt>
                <c:pt idx="20">
                  <c:v>19.847328244269999</c:v>
                </c:pt>
                <c:pt idx="21">
                  <c:v>12.345679012350001</c:v>
                </c:pt>
                <c:pt idx="22">
                  <c:v>2.9411764705880001</c:v>
                </c:pt>
                <c:pt idx="23">
                  <c:v>7.6923076923079998</c:v>
                </c:pt>
                <c:pt idx="24">
                  <c:v>6.9306930693069999</c:v>
                </c:pt>
                <c:pt idx="25">
                  <c:v>5.660377358491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nemám k němu žádný vztah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1.409618573798</c:v>
                </c:pt>
                <c:pt idx="1">
                  <c:v>0.80906148867310002</c:v>
                </c:pt>
                <c:pt idx="2">
                  <c:v>1.9189765458420001</c:v>
                </c:pt>
                <c:pt idx="3">
                  <c:v>2.5210084033609998</c:v>
                </c:pt>
                <c:pt idx="4">
                  <c:v>1.1976047904189999</c:v>
                </c:pt>
                <c:pt idx="6">
                  <c:v>2.0881670533640002</c:v>
                </c:pt>
                <c:pt idx="8">
                  <c:v>1.401869158879</c:v>
                </c:pt>
                <c:pt idx="9">
                  <c:v>2.4390243902440001</c:v>
                </c:pt>
                <c:pt idx="10">
                  <c:v>2.3847376788550001</c:v>
                </c:pt>
                <c:pt idx="12">
                  <c:v>1.1627906976739999</c:v>
                </c:pt>
                <c:pt idx="14">
                  <c:v>2.083333333333</c:v>
                </c:pt>
                <c:pt idx="16">
                  <c:v>1.9607843137250001</c:v>
                </c:pt>
                <c:pt idx="17">
                  <c:v>2.4193548387099999</c:v>
                </c:pt>
                <c:pt idx="18">
                  <c:v>4.819277108434</c:v>
                </c:pt>
                <c:pt idx="19">
                  <c:v>4.2253521126760001</c:v>
                </c:pt>
                <c:pt idx="20">
                  <c:v>0.76335877862599999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8">
                  <c:v>0.46728971962619997</c:v>
                </c:pt>
                <c:pt idx="10">
                  <c:v>0.1589825119237</c:v>
                </c:pt>
                <c:pt idx="17">
                  <c:v>0.4032258064516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A-4D2E-87B2-8005F2EDD3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3">
                  <c:v>1.680672268908</c:v>
                </c:pt>
                <c:pt idx="4">
                  <c:v>1.796407185629</c:v>
                </c:pt>
                <c:pt idx="8">
                  <c:v>0.93457943925230003</c:v>
                </c:pt>
                <c:pt idx="12">
                  <c:v>1.1627906976739999</c:v>
                </c:pt>
                <c:pt idx="18">
                  <c:v>2.409638554217</c:v>
                </c:pt>
                <c:pt idx="19">
                  <c:v>1.4084507042250001</c:v>
                </c:pt>
                <c:pt idx="20">
                  <c:v>0.76335877862599999</c:v>
                </c:pt>
                <c:pt idx="22">
                  <c:v>1.4705882352940001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A-4D2E-87B2-8005F2EDD34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(zatím) neumím posoudit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3.1509121061359999</c:v>
                </c:pt>
                <c:pt idx="1">
                  <c:v>3.559870550162</c:v>
                </c:pt>
                <c:pt idx="2">
                  <c:v>1.9189765458420001</c:v>
                </c:pt>
                <c:pt idx="3">
                  <c:v>5.8823529411760003</c:v>
                </c:pt>
                <c:pt idx="4">
                  <c:v>2.3952095808379998</c:v>
                </c:pt>
                <c:pt idx="5">
                  <c:v>3.8759689922480001</c:v>
                </c:pt>
                <c:pt idx="6">
                  <c:v>2.552204176334</c:v>
                </c:pt>
                <c:pt idx="8">
                  <c:v>5.140186915888</c:v>
                </c:pt>
                <c:pt idx="9">
                  <c:v>2.4390243902440001</c:v>
                </c:pt>
                <c:pt idx="10">
                  <c:v>2.0667726550080001</c:v>
                </c:pt>
                <c:pt idx="11">
                  <c:v>4.3327556325819998</c:v>
                </c:pt>
                <c:pt idx="13">
                  <c:v>3.7037037037039999</c:v>
                </c:pt>
                <c:pt idx="15">
                  <c:v>5.2631578947369997</c:v>
                </c:pt>
                <c:pt idx="16">
                  <c:v>5.8823529411760003</c:v>
                </c:pt>
                <c:pt idx="17">
                  <c:v>0.8064516129032</c:v>
                </c:pt>
                <c:pt idx="18">
                  <c:v>3.6144578313250002</c:v>
                </c:pt>
                <c:pt idx="19">
                  <c:v>2.8169014084509998</c:v>
                </c:pt>
                <c:pt idx="20">
                  <c:v>3.8167938931299998</c:v>
                </c:pt>
                <c:pt idx="21">
                  <c:v>2.4691358024690002</c:v>
                </c:pt>
                <c:pt idx="22">
                  <c:v>8.8235294117649996</c:v>
                </c:pt>
                <c:pt idx="23">
                  <c:v>2.564102564103</c:v>
                </c:pt>
                <c:pt idx="24">
                  <c:v>5.4455445544550001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4-4F53-B942-8C496EC36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98542402542968133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78.109452736319994</c:v>
                </c:pt>
                <c:pt idx="1">
                  <c:v>76.896551724139997</c:v>
                </c:pt>
                <c:pt idx="2">
                  <c:v>79.233226837060002</c:v>
                </c:pt>
                <c:pt idx="3">
                  <c:v>67.647058823530003</c:v>
                </c:pt>
                <c:pt idx="4">
                  <c:v>75.438596491230001</c:v>
                </c:pt>
                <c:pt idx="5">
                  <c:v>75.720164609050002</c:v>
                </c:pt>
                <c:pt idx="6">
                  <c:v>78.965517241379999</c:v>
                </c:pt>
                <c:pt idx="7">
                  <c:v>79.381443298969998</c:v>
                </c:pt>
                <c:pt idx="8">
                  <c:v>83.898305084750007</c:v>
                </c:pt>
                <c:pt idx="9">
                  <c:v>81.707317073170003</c:v>
                </c:pt>
                <c:pt idx="10">
                  <c:v>78.260869565220005</c:v>
                </c:pt>
                <c:pt idx="11">
                  <c:v>81.516587677730001</c:v>
                </c:pt>
                <c:pt idx="12">
                  <c:v>76.52859960552</c:v>
                </c:pt>
                <c:pt idx="13">
                  <c:v>75.862068965519995</c:v>
                </c:pt>
                <c:pt idx="14">
                  <c:v>75.147928994080004</c:v>
                </c:pt>
                <c:pt idx="15">
                  <c:v>86.585365853659994</c:v>
                </c:pt>
                <c:pt idx="16">
                  <c:v>80</c:v>
                </c:pt>
                <c:pt idx="17">
                  <c:v>76.6393442623</c:v>
                </c:pt>
                <c:pt idx="18">
                  <c:v>77.777777777780003</c:v>
                </c:pt>
                <c:pt idx="19">
                  <c:v>75.909090909089997</c:v>
                </c:pt>
                <c:pt idx="20">
                  <c:v>78.242677824270004</c:v>
                </c:pt>
                <c:pt idx="21">
                  <c:v>80.110497237570002</c:v>
                </c:pt>
                <c:pt idx="22">
                  <c:v>73.809523809520002</c:v>
                </c:pt>
                <c:pt idx="23">
                  <c:v>86.585365853659994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16.83250414594</c:v>
                </c:pt>
                <c:pt idx="1">
                  <c:v>18.448275862069998</c:v>
                </c:pt>
                <c:pt idx="2">
                  <c:v>15.33546325879</c:v>
                </c:pt>
                <c:pt idx="3">
                  <c:v>27.941176470590001</c:v>
                </c:pt>
                <c:pt idx="4">
                  <c:v>20.17543859649</c:v>
                </c:pt>
                <c:pt idx="5">
                  <c:v>18.930041152259999</c:v>
                </c:pt>
                <c:pt idx="6">
                  <c:v>16.551724137930002</c:v>
                </c:pt>
                <c:pt idx="7">
                  <c:v>16.151202749140001</c:v>
                </c:pt>
                <c:pt idx="8">
                  <c:v>8.4745762711860007</c:v>
                </c:pt>
                <c:pt idx="9">
                  <c:v>12.195121951220001</c:v>
                </c:pt>
                <c:pt idx="10">
                  <c:v>20.869565217390001</c:v>
                </c:pt>
                <c:pt idx="11">
                  <c:v>14.21800947867</c:v>
                </c:pt>
                <c:pt idx="12">
                  <c:v>17.554240631159999</c:v>
                </c:pt>
                <c:pt idx="13">
                  <c:v>19.54022988506</c:v>
                </c:pt>
                <c:pt idx="14">
                  <c:v>19.526627218929999</c:v>
                </c:pt>
                <c:pt idx="15">
                  <c:v>8.5365853658540001</c:v>
                </c:pt>
                <c:pt idx="16">
                  <c:v>8.5714285714289993</c:v>
                </c:pt>
                <c:pt idx="17">
                  <c:v>17.622950819669999</c:v>
                </c:pt>
                <c:pt idx="18">
                  <c:v>19.19191919192</c:v>
                </c:pt>
                <c:pt idx="19">
                  <c:v>20.454545454550001</c:v>
                </c:pt>
                <c:pt idx="20">
                  <c:v>16.73640167364</c:v>
                </c:pt>
                <c:pt idx="21">
                  <c:v>12.1546961326</c:v>
                </c:pt>
                <c:pt idx="22">
                  <c:v>19.04761904762</c:v>
                </c:pt>
                <c:pt idx="23">
                  <c:v>8.5365853658540001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1.409618573798</c:v>
                </c:pt>
                <c:pt idx="1">
                  <c:v>0.51724137931030001</c:v>
                </c:pt>
                <c:pt idx="2">
                  <c:v>2.23642172524</c:v>
                </c:pt>
                <c:pt idx="4">
                  <c:v>1.7543859649119999</c:v>
                </c:pt>
                <c:pt idx="5">
                  <c:v>1.646090534979</c:v>
                </c:pt>
                <c:pt idx="6">
                  <c:v>1.379310344828</c:v>
                </c:pt>
                <c:pt idx="7">
                  <c:v>0.68728522336770004</c:v>
                </c:pt>
                <c:pt idx="8">
                  <c:v>3.3898305084749998</c:v>
                </c:pt>
                <c:pt idx="9">
                  <c:v>1.219512195122</c:v>
                </c:pt>
                <c:pt idx="10">
                  <c:v>0.86956521739129999</c:v>
                </c:pt>
                <c:pt idx="11">
                  <c:v>0.47393364928909998</c:v>
                </c:pt>
                <c:pt idx="12">
                  <c:v>1.9723865877710001</c:v>
                </c:pt>
                <c:pt idx="14">
                  <c:v>1.1834319526629999</c:v>
                </c:pt>
                <c:pt idx="15">
                  <c:v>2.4390243902440001</c:v>
                </c:pt>
                <c:pt idx="16">
                  <c:v>2.8571428571430002</c:v>
                </c:pt>
                <c:pt idx="17">
                  <c:v>1.229508196721</c:v>
                </c:pt>
                <c:pt idx="19">
                  <c:v>2.2727272727269998</c:v>
                </c:pt>
                <c:pt idx="20">
                  <c:v>1.673640167364</c:v>
                </c:pt>
                <c:pt idx="21">
                  <c:v>1.657458563536</c:v>
                </c:pt>
                <c:pt idx="23">
                  <c:v>2.4390243902440001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21">
                  <c:v>0.55248618784530001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1-4C90-BE30-473F321E45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1">
                  <c:v>0.51724137931030001</c:v>
                </c:pt>
                <c:pt idx="3">
                  <c:v>1.4705882352940001</c:v>
                </c:pt>
                <c:pt idx="4">
                  <c:v>1.7543859649119999</c:v>
                </c:pt>
                <c:pt idx="8">
                  <c:v>0.84745762711859995</c:v>
                </c:pt>
                <c:pt idx="9">
                  <c:v>1.219512195122</c:v>
                </c:pt>
                <c:pt idx="14">
                  <c:v>1.775147928994</c:v>
                </c:pt>
                <c:pt idx="17">
                  <c:v>1.229508196721</c:v>
                </c:pt>
                <c:pt idx="21">
                  <c:v>0.55248618784530001</c:v>
                </c:pt>
                <c:pt idx="22">
                  <c:v>2.3809523809519999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1-4C90-BE30-473F321E45E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3.1509121061359999</c:v>
                </c:pt>
                <c:pt idx="1">
                  <c:v>3.6206896551719998</c:v>
                </c:pt>
                <c:pt idx="2">
                  <c:v>2.7156549520770001</c:v>
                </c:pt>
                <c:pt idx="3">
                  <c:v>2.9411764705880001</c:v>
                </c:pt>
                <c:pt idx="4">
                  <c:v>0.8771929824561</c:v>
                </c:pt>
                <c:pt idx="5">
                  <c:v>3.7037037037039999</c:v>
                </c:pt>
                <c:pt idx="6">
                  <c:v>2.7586206896549998</c:v>
                </c:pt>
                <c:pt idx="7">
                  <c:v>3.780068728522</c:v>
                </c:pt>
                <c:pt idx="8">
                  <c:v>3.3898305084749998</c:v>
                </c:pt>
                <c:pt idx="9">
                  <c:v>3.6585365853659999</c:v>
                </c:pt>
                <c:pt idx="11">
                  <c:v>3.7914691943130001</c:v>
                </c:pt>
                <c:pt idx="12">
                  <c:v>3.3530571992109999</c:v>
                </c:pt>
                <c:pt idx="13">
                  <c:v>4.5977011494250002</c:v>
                </c:pt>
                <c:pt idx="14">
                  <c:v>2.3668639053249998</c:v>
                </c:pt>
                <c:pt idx="15">
                  <c:v>2.4390243902440001</c:v>
                </c:pt>
                <c:pt idx="16">
                  <c:v>8.5714285714289993</c:v>
                </c:pt>
                <c:pt idx="17">
                  <c:v>3.2786885245900002</c:v>
                </c:pt>
                <c:pt idx="18">
                  <c:v>3.0303030303030001</c:v>
                </c:pt>
                <c:pt idx="19">
                  <c:v>1.363636363636</c:v>
                </c:pt>
                <c:pt idx="20">
                  <c:v>3.347280334728</c:v>
                </c:pt>
                <c:pt idx="21">
                  <c:v>4.9723756906079997</c:v>
                </c:pt>
                <c:pt idx="22">
                  <c:v>4.7619047619049999</c:v>
                </c:pt>
                <c:pt idx="23">
                  <c:v>2.4390243902440001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6-4A3A-8799-7E2668EAE0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87183531427225"/>
          <c:y val="6.439473853440271E-2"/>
          <c:w val="0.51896985119584971"/>
          <c:h val="0.77342590952526546"/>
        </c:manualLayout>
      </c:layout>
      <c:doughnutChart>
        <c:varyColors val="1"/>
        <c:ser>
          <c:idx val="3"/>
          <c:order val="0"/>
          <c:tx>
            <c:strRef>
              <c:f>Sheet1!$B$2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3-4105-86BC-19401910FC9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3-4105-86BC-19401910FC9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3-4105-86BC-19401910FC94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53-4105-86BC-19401910FC94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53-4105-86BC-19401910FC94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53-4105-86BC-19401910FC94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53-4105-86BC-19401910FC9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653-4105-86BC-19401910FC9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653-4105-86BC-19401910FC9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653-4105-86BC-19401910FC94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53-4105-86BC-19401910FC94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53-4105-86BC-19401910FC94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53-4105-86BC-19401910FC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53-4105-86BC-19401910FC94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653-4105-86BC-19401910FC94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653-4105-86BC-19401910FC94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653-4105-86BC-19401910FC94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3"/>
                <c:pt idx="0">
                  <c:v>propagátoři</c:v>
                </c:pt>
                <c:pt idx="1">
                  <c:v>pasivní</c:v>
                </c:pt>
                <c:pt idx="2">
                  <c:v>kritici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60.696517412939997</c:v>
                </c:pt>
                <c:pt idx="1">
                  <c:v>33.747927031510002</c:v>
                </c:pt>
                <c:pt idx="2">
                  <c:v>5.5555555555560003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653-4105-86BC-19401910FC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0.16585229958867179"/>
          <c:y val="0.45892258190437624"/>
          <c:w val="0.74605165392408346"/>
          <c:h val="8.4050491386770065E-2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959138000272"/>
          <c:y val="2.8212944252813097E-2"/>
          <c:w val="0.341113252074146"/>
          <c:h val="0.93085093719745426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2024 (N = 1206)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C-4FBD-B756-CA24D941C93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C-4FBD-B756-CA24D941C93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2C-4FBD-B756-CA24D941C939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2C-4FBD-B756-CA24D941C939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2C-4FBD-B756-CA24D941C939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2C-4FBD-B756-CA24D941C939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A2C-4FBD-B756-CA24D941C939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A2C-4FBD-B756-CA24D941C939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A2C-4FBD-B756-CA24D941C939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A2C-4FBD-B756-CA24D941C939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A2C-4FBD-B756-CA24D941C939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A2C-4FBD-B756-CA24D941C939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A2C-4FBD-B756-CA24D941C939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A2C-4FBD-B756-CA24D941C939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A2C-4FBD-B756-CA24D941C939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A2C-4FBD-B756-CA24D941C939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A2C-4FBD-B756-CA24D941C939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A2C-4FBD-B756-CA24D941C939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A2C-4FBD-B756-CA24D941C939}"/>
              </c:ext>
            </c:extLst>
          </c:dPt>
          <c:dLbls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celek</c:v>
                </c:pt>
                <c:pt idx="1">
                  <c:v>domácí</c:v>
                </c:pt>
                <c:pt idx="2">
                  <c:v>zahraniční</c:v>
                </c:pt>
                <c:pt idx="3">
                  <c:v>turista (s přespáním)</c:v>
                </c:pt>
                <c:pt idx="4">
                  <c:v>jednodenní návštěvník</c:v>
                </c:pt>
                <c:pt idx="5">
                  <c:v>tranzitující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55.140961857379999</c:v>
                </c:pt>
                <c:pt idx="1">
                  <c:v>55.961844197140003</c:v>
                </c:pt>
                <c:pt idx="2">
                  <c:v>54.246100519930003</c:v>
                </c:pt>
                <c:pt idx="3">
                  <c:v>58.090614886730002</c:v>
                </c:pt>
                <c:pt idx="4">
                  <c:v>51.385927505330002</c:v>
                </c:pt>
                <c:pt idx="5">
                  <c:v>54.621848739500003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A2C-4FBD-B756-CA24D941C93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2023 (N = 1016)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celek</c:v>
                </c:pt>
                <c:pt idx="1">
                  <c:v>domácí</c:v>
                </c:pt>
                <c:pt idx="2">
                  <c:v>zahraniční</c:v>
                </c:pt>
                <c:pt idx="3">
                  <c:v>turista (s přespáním)</c:v>
                </c:pt>
                <c:pt idx="4">
                  <c:v>jednodenní návštěvník</c:v>
                </c:pt>
                <c:pt idx="5">
                  <c:v>tranzitující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56.49606299213</c:v>
                </c:pt>
                <c:pt idx="1">
                  <c:v>54.174397031540003</c:v>
                </c:pt>
                <c:pt idx="2">
                  <c:v>59.11949685535</c:v>
                </c:pt>
                <c:pt idx="3">
                  <c:v>61.271676300579998</c:v>
                </c:pt>
                <c:pt idx="4">
                  <c:v>56.423173803529998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A2C-4FBD-B756-CA24D941C939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2019 (N = 1524)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celek</c:v>
                </c:pt>
                <c:pt idx="1">
                  <c:v>domácí</c:v>
                </c:pt>
                <c:pt idx="2">
                  <c:v>zahraniční</c:v>
                </c:pt>
                <c:pt idx="3">
                  <c:v>turista (s přespáním)</c:v>
                </c:pt>
                <c:pt idx="4">
                  <c:v>jednodenní návštěvník</c:v>
                </c:pt>
                <c:pt idx="5">
                  <c:v>tranzitující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41</c:v>
                </c:pt>
                <c:pt idx="1">
                  <c:v>44</c:v>
                </c:pt>
                <c:pt idx="2">
                  <c:v>38</c:v>
                </c:pt>
                <c:pt idx="3">
                  <c:v>48</c:v>
                </c:pt>
                <c:pt idx="4">
                  <c:v>42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A2C-4FBD-B756-CA24D941C939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2018 (N = 1507)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celek</c:v>
                </c:pt>
                <c:pt idx="1">
                  <c:v>domácí</c:v>
                </c:pt>
                <c:pt idx="2">
                  <c:v>zahraniční</c:v>
                </c:pt>
                <c:pt idx="3">
                  <c:v>turista (s přespáním)</c:v>
                </c:pt>
                <c:pt idx="4">
                  <c:v>jednodenní návštěvník</c:v>
                </c:pt>
                <c:pt idx="5">
                  <c:v>tranzitující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40</c:v>
                </c:pt>
                <c:pt idx="1">
                  <c:v>38</c:v>
                </c:pt>
                <c:pt idx="2">
                  <c:v>43</c:v>
                </c:pt>
                <c:pt idx="3">
                  <c:v>43</c:v>
                </c:pt>
                <c:pt idx="4">
                  <c:v>42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7A2C-4FBD-B756-CA24D941C939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2017 (N = 1520)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celek</c:v>
                </c:pt>
                <c:pt idx="1">
                  <c:v>domácí</c:v>
                </c:pt>
                <c:pt idx="2">
                  <c:v>zahraniční</c:v>
                </c:pt>
                <c:pt idx="3">
                  <c:v>turista (s přespáním)</c:v>
                </c:pt>
                <c:pt idx="4">
                  <c:v>jednodenní návštěvník</c:v>
                </c:pt>
                <c:pt idx="5">
                  <c:v>tranzitující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52</c:v>
                </c:pt>
                <c:pt idx="1">
                  <c:v>53</c:v>
                </c:pt>
                <c:pt idx="2">
                  <c:v>51</c:v>
                </c:pt>
                <c:pt idx="3">
                  <c:v>54</c:v>
                </c:pt>
                <c:pt idx="4">
                  <c:v>54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045-48E3-9F83-3814483F3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74805880"/>
        <c:axId val="674806272"/>
      </c:barChart>
      <c:catAx>
        <c:axId val="674805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674806272"/>
        <c:crosses val="autoZero"/>
        <c:auto val="1"/>
        <c:lblAlgn val="ctr"/>
        <c:lblOffset val="100"/>
        <c:noMultiLvlLbl val="0"/>
      </c:catAx>
      <c:valAx>
        <c:axId val="674806272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74805880"/>
        <c:crosses val="autoZero"/>
        <c:crossBetween val="between"/>
        <c:majorUnit val="0.05"/>
        <c:minorUnit val="0.05"/>
      </c:valAx>
      <c:spPr>
        <a:noFill/>
        <a:ln w="25445">
          <a:noFill/>
        </a:ln>
        <a:effectLst/>
      </c:spPr>
    </c:plotArea>
    <c:legend>
      <c:legendPos val="r"/>
      <c:layout>
        <c:manualLayout>
          <c:xMode val="edge"/>
          <c:yMode val="edge"/>
          <c:x val="0.60372134509393627"/>
          <c:y val="0.51334722468273453"/>
          <c:w val="0.17607715108333849"/>
          <c:h val="0.35599922107210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753226581225"/>
          <c:y val="6.7013597941933109E-2"/>
          <c:w val="0.41208405188452996"/>
          <c:h val="0.68049158397647924"/>
        </c:manualLayout>
      </c:layout>
      <c:doughnutChart>
        <c:varyColors val="1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E5-4301-80DC-4331B1B9C433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5-4301-80DC-4331B1B9C43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E5-4301-80DC-4331B1B9C433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E5-4301-80DC-4331B1B9C4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E5-4301-80DC-4331B1B9C433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E5-4301-80DC-4331B1B9C4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E5-4301-80DC-4331B1B9C43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E5-4301-80DC-4331B1B9C43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E5-4301-80DC-4331B1B9C43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CE5-4301-80DC-4331B1B9C433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E5-4301-80DC-4331B1B9C433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E5-4301-80DC-4331B1B9C433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E5-4301-80DC-4331B1B9C433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CE5-4301-80DC-4331B1B9C433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CE5-4301-80DC-4331B1B9C433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CE5-4301-80DC-4331B1B9C433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CE5-4301-80DC-4331B1B9C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4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0.22889364540206167"/>
          <c:y val="0.27839647188533628"/>
          <c:w val="0.2192469286721245"/>
          <c:h val="0.26600984932010291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959138000272"/>
          <c:y val="2.8212944252813097E-2"/>
          <c:w val="0.341113252074146"/>
          <c:h val="0.93085093719745426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2024 (N = 2106)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2-49B9-83A1-5B3FA373326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2-49B9-83A1-5B3FA373326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2-49B9-83A1-5B3FA373326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92-49B9-83A1-5B3FA373326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192-49B9-83A1-5B3FA3733268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192-49B9-83A1-5B3FA3733268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192-49B9-83A1-5B3FA3733268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192-49B9-83A1-5B3FA3733268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192-49B9-83A1-5B3FA3733268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192-49B9-83A1-5B3FA3733268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192-49B9-83A1-5B3FA3733268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192-49B9-83A1-5B3FA3733268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192-49B9-83A1-5B3FA3733268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192-49B9-83A1-5B3FA3733268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192-49B9-83A1-5B3FA3733268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192-49B9-83A1-5B3FA3733268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192-49B9-83A1-5B3FA3733268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9192-49B9-83A1-5B3FA3733268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9192-49B9-83A1-5B3FA3733268}"/>
              </c:ext>
            </c:extLst>
          </c:dPt>
          <c:dLbls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Sheet1!$A$8:$A$13</c:f>
              <c:strCache>
                <c:ptCount val="6"/>
                <c:pt idx="0">
                  <c:v>studenti</c:v>
                </c:pt>
                <c:pt idx="1">
                  <c:v>mladí dospělí</c:v>
                </c:pt>
                <c:pt idx="2">
                  <c:v>rodiny s dětmi</c:v>
                </c:pt>
                <c:pt idx="3">
                  <c:v>profesní návštěvníci</c:v>
                </c:pt>
                <c:pt idx="4">
                  <c:v>prázdná hnízda</c:v>
                </c:pt>
                <c:pt idx="5">
                  <c:v>senioři</c:v>
                </c:pt>
              </c:strCache>
            </c:strRef>
          </c:cat>
          <c:val>
            <c:numRef>
              <c:f>Sheet1!$B$8:$B$13</c:f>
              <c:numCache>
                <c:formatCode>General</c:formatCode>
                <c:ptCount val="6"/>
                <c:pt idx="0">
                  <c:v>46.107784430000002</c:v>
                </c:pt>
                <c:pt idx="1">
                  <c:v>55.426356589999997</c:v>
                </c:pt>
                <c:pt idx="2">
                  <c:v>56.380510440000002</c:v>
                </c:pt>
                <c:pt idx="3">
                  <c:v>55.555555560000002</c:v>
                </c:pt>
                <c:pt idx="4">
                  <c:v>59.345794390000002</c:v>
                </c:pt>
                <c:pt idx="5">
                  <c:v>54.87804878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9192-49B9-83A1-5B3FA373326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2023 (N = 1016)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Sheet1!$A$8:$A$13</c:f>
              <c:strCache>
                <c:ptCount val="6"/>
                <c:pt idx="0">
                  <c:v>studenti</c:v>
                </c:pt>
                <c:pt idx="1">
                  <c:v>mladí dospělí</c:v>
                </c:pt>
                <c:pt idx="2">
                  <c:v>rodiny s dětmi</c:v>
                </c:pt>
                <c:pt idx="3">
                  <c:v>profesní návštěvníci</c:v>
                </c:pt>
                <c:pt idx="4">
                  <c:v>prázdná hnízda</c:v>
                </c:pt>
                <c:pt idx="5">
                  <c:v>senioři</c:v>
                </c:pt>
              </c:strCache>
            </c:strRef>
          </c:cat>
          <c:val>
            <c:numRef>
              <c:f>Sheet1!$C$8:$C$13</c:f>
              <c:numCache>
                <c:formatCode>General</c:formatCode>
                <c:ptCount val="6"/>
                <c:pt idx="0">
                  <c:v>50.943396229999998</c:v>
                </c:pt>
                <c:pt idx="1">
                  <c:v>53.201970439999997</c:v>
                </c:pt>
                <c:pt idx="2">
                  <c:v>58.644067800000002</c:v>
                </c:pt>
                <c:pt idx="3">
                  <c:v>56.14035088</c:v>
                </c:pt>
                <c:pt idx="4">
                  <c:v>57.619047620000003</c:v>
                </c:pt>
                <c:pt idx="5">
                  <c:v>64.130434780000002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9192-49B9-83A1-5B3FA373326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2019 (N = 1524)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Sheet1!$A$8:$A$13</c:f>
              <c:strCache>
                <c:ptCount val="6"/>
                <c:pt idx="0">
                  <c:v>studenti</c:v>
                </c:pt>
                <c:pt idx="1">
                  <c:v>mladí dospělí</c:v>
                </c:pt>
                <c:pt idx="2">
                  <c:v>rodiny s dětmi</c:v>
                </c:pt>
                <c:pt idx="3">
                  <c:v>profesní návštěvníci</c:v>
                </c:pt>
                <c:pt idx="4">
                  <c:v>prázdná hnízda</c:v>
                </c:pt>
                <c:pt idx="5">
                  <c:v>senioři</c:v>
                </c:pt>
              </c:strCache>
            </c:strRef>
          </c:cat>
          <c:val>
            <c:numRef>
              <c:f>Sheet1!$D$8:$D$13</c:f>
              <c:numCache>
                <c:formatCode>General</c:formatCode>
                <c:ptCount val="6"/>
                <c:pt idx="0">
                  <c:v>32</c:v>
                </c:pt>
                <c:pt idx="1">
                  <c:v>41</c:v>
                </c:pt>
                <c:pt idx="2">
                  <c:v>45</c:v>
                </c:pt>
                <c:pt idx="3">
                  <c:v>33</c:v>
                </c:pt>
                <c:pt idx="4">
                  <c:v>44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9192-49B9-83A1-5B3FA3733268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2018 (N = 1507)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Sheet1!$A$8:$A$13</c:f>
              <c:strCache>
                <c:ptCount val="6"/>
                <c:pt idx="0">
                  <c:v>studenti</c:v>
                </c:pt>
                <c:pt idx="1">
                  <c:v>mladí dospělí</c:v>
                </c:pt>
                <c:pt idx="2">
                  <c:v>rodiny s dětmi</c:v>
                </c:pt>
                <c:pt idx="3">
                  <c:v>profesní návštěvníci</c:v>
                </c:pt>
                <c:pt idx="4">
                  <c:v>prázdná hnízda</c:v>
                </c:pt>
                <c:pt idx="5">
                  <c:v>senioři</c:v>
                </c:pt>
              </c:strCache>
            </c:strRef>
          </c:cat>
          <c:val>
            <c:numRef>
              <c:f>Sheet1!$E$8:$E$13</c:f>
              <c:numCache>
                <c:formatCode>General</c:formatCode>
                <c:ptCount val="6"/>
                <c:pt idx="0">
                  <c:v>33</c:v>
                </c:pt>
                <c:pt idx="1">
                  <c:v>45</c:v>
                </c:pt>
                <c:pt idx="2">
                  <c:v>38</c:v>
                </c:pt>
                <c:pt idx="3">
                  <c:v>50</c:v>
                </c:pt>
                <c:pt idx="4">
                  <c:v>37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9192-49B9-83A1-5B3FA3733268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2017 (N = 1520)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atMod val="12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Sheet1!$A$8:$A$13</c:f>
              <c:strCache>
                <c:ptCount val="6"/>
                <c:pt idx="0">
                  <c:v>studenti</c:v>
                </c:pt>
                <c:pt idx="1">
                  <c:v>mladí dospělí</c:v>
                </c:pt>
                <c:pt idx="2">
                  <c:v>rodiny s dětmi</c:v>
                </c:pt>
                <c:pt idx="3">
                  <c:v>profesní návštěvníci</c:v>
                </c:pt>
                <c:pt idx="4">
                  <c:v>prázdná hnízda</c:v>
                </c:pt>
                <c:pt idx="5">
                  <c:v>senioři</c:v>
                </c:pt>
              </c:strCache>
            </c:strRef>
          </c:cat>
          <c:val>
            <c:numRef>
              <c:f>Sheet1!$F$8:$F$13</c:f>
              <c:numCache>
                <c:formatCode>General</c:formatCode>
                <c:ptCount val="6"/>
                <c:pt idx="0">
                  <c:v>53</c:v>
                </c:pt>
                <c:pt idx="1">
                  <c:v>54</c:v>
                </c:pt>
                <c:pt idx="2">
                  <c:v>62</c:v>
                </c:pt>
                <c:pt idx="3">
                  <c:v>28</c:v>
                </c:pt>
                <c:pt idx="4">
                  <c:v>49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9AE-4E0B-9783-0565E6C1B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74805880"/>
        <c:axId val="674806272"/>
      </c:barChart>
      <c:catAx>
        <c:axId val="674805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674806272"/>
        <c:crosses val="autoZero"/>
        <c:auto val="1"/>
        <c:lblAlgn val="ctr"/>
        <c:lblOffset val="100"/>
        <c:noMultiLvlLbl val="0"/>
      </c:catAx>
      <c:valAx>
        <c:axId val="674806272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74805880"/>
        <c:crosses val="autoZero"/>
        <c:crossBetween val="between"/>
        <c:majorUnit val="0.05"/>
        <c:minorUnit val="0.05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propagátoři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60.696517412939997</c:v>
                </c:pt>
                <c:pt idx="1">
                  <c:v>62.297734627830003</c:v>
                </c:pt>
                <c:pt idx="2">
                  <c:v>58.848614072490001</c:v>
                </c:pt>
                <c:pt idx="3">
                  <c:v>59.663865546220002</c:v>
                </c:pt>
                <c:pt idx="4">
                  <c:v>50.299401197599998</c:v>
                </c:pt>
                <c:pt idx="5">
                  <c:v>58.139534883720003</c:v>
                </c:pt>
                <c:pt idx="6">
                  <c:v>62.412993039440003</c:v>
                </c:pt>
                <c:pt idx="7">
                  <c:v>62.962962962959999</c:v>
                </c:pt>
                <c:pt idx="8">
                  <c:v>66.822429906539995</c:v>
                </c:pt>
                <c:pt idx="9">
                  <c:v>63.414634146339999</c:v>
                </c:pt>
                <c:pt idx="10">
                  <c:v>61.844197138310001</c:v>
                </c:pt>
                <c:pt idx="11">
                  <c:v>59.44540727903</c:v>
                </c:pt>
                <c:pt idx="12">
                  <c:v>69.767441860470001</c:v>
                </c:pt>
                <c:pt idx="13">
                  <c:v>72.222222222219997</c:v>
                </c:pt>
                <c:pt idx="14">
                  <c:v>56.25</c:v>
                </c:pt>
                <c:pt idx="15">
                  <c:v>78.947368421050001</c:v>
                </c:pt>
                <c:pt idx="16">
                  <c:v>68.627450980389995</c:v>
                </c:pt>
                <c:pt idx="17">
                  <c:v>60.483870967740003</c:v>
                </c:pt>
                <c:pt idx="18">
                  <c:v>48.192771084340002</c:v>
                </c:pt>
                <c:pt idx="19">
                  <c:v>63.380281690140002</c:v>
                </c:pt>
                <c:pt idx="20">
                  <c:v>67.175572519080006</c:v>
                </c:pt>
                <c:pt idx="21">
                  <c:v>46.913580246910001</c:v>
                </c:pt>
                <c:pt idx="22">
                  <c:v>57.352941176469997</c:v>
                </c:pt>
                <c:pt idx="23">
                  <c:v>76.923076923080004</c:v>
                </c:pt>
                <c:pt idx="24">
                  <c:v>54.455445544550003</c:v>
                </c:pt>
                <c:pt idx="25">
                  <c:v>66.037735849059999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pasivní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33.747927031510002</c:v>
                </c:pt>
                <c:pt idx="1">
                  <c:v>33.495145631070002</c:v>
                </c:pt>
                <c:pt idx="2">
                  <c:v>33.688699360340003</c:v>
                </c:pt>
                <c:pt idx="3">
                  <c:v>35.294117647059998</c:v>
                </c:pt>
                <c:pt idx="4">
                  <c:v>45.508982035930003</c:v>
                </c:pt>
                <c:pt idx="5">
                  <c:v>39.147286821709997</c:v>
                </c:pt>
                <c:pt idx="6">
                  <c:v>31.554524361950001</c:v>
                </c:pt>
                <c:pt idx="7">
                  <c:v>29.629629629629999</c:v>
                </c:pt>
                <c:pt idx="8">
                  <c:v>25.700934579439998</c:v>
                </c:pt>
                <c:pt idx="9">
                  <c:v>28.048780487799998</c:v>
                </c:pt>
                <c:pt idx="10">
                  <c:v>32.273449920509997</c:v>
                </c:pt>
                <c:pt idx="11">
                  <c:v>35.355285961870003</c:v>
                </c:pt>
                <c:pt idx="12">
                  <c:v>22.093023255809999</c:v>
                </c:pt>
                <c:pt idx="13">
                  <c:v>25.925925925929999</c:v>
                </c:pt>
                <c:pt idx="14">
                  <c:v>41.666666666669997</c:v>
                </c:pt>
                <c:pt idx="15">
                  <c:v>21.052631578949999</c:v>
                </c:pt>
                <c:pt idx="16">
                  <c:v>25.490196078429999</c:v>
                </c:pt>
                <c:pt idx="17">
                  <c:v>32.661290322580001</c:v>
                </c:pt>
                <c:pt idx="18">
                  <c:v>43.373493975899997</c:v>
                </c:pt>
                <c:pt idx="19">
                  <c:v>33.802816901409997</c:v>
                </c:pt>
                <c:pt idx="20">
                  <c:v>27.48091603053</c:v>
                </c:pt>
                <c:pt idx="21">
                  <c:v>50.617283950619999</c:v>
                </c:pt>
                <c:pt idx="22">
                  <c:v>36.76470588235</c:v>
                </c:pt>
                <c:pt idx="23">
                  <c:v>17.948717948719999</c:v>
                </c:pt>
                <c:pt idx="24">
                  <c:v>40.099009900989998</c:v>
                </c:pt>
                <c:pt idx="25">
                  <c:v>26.415094339620001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kritici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5.5555555555560003</c:v>
                </c:pt>
                <c:pt idx="1">
                  <c:v>4.2071197410999996</c:v>
                </c:pt>
                <c:pt idx="2">
                  <c:v>7.4626865671639999</c:v>
                </c:pt>
                <c:pt idx="3">
                  <c:v>5.0420168067229998</c:v>
                </c:pt>
                <c:pt idx="4">
                  <c:v>4.1916167664669999</c:v>
                </c:pt>
                <c:pt idx="5">
                  <c:v>2.7131782945739999</c:v>
                </c:pt>
                <c:pt idx="6">
                  <c:v>6.0324825986080004</c:v>
                </c:pt>
                <c:pt idx="7">
                  <c:v>7.4074074074069998</c:v>
                </c:pt>
                <c:pt idx="8">
                  <c:v>7.4766355140189997</c:v>
                </c:pt>
                <c:pt idx="9">
                  <c:v>8.5365853658540001</c:v>
                </c:pt>
                <c:pt idx="10">
                  <c:v>5.8823529411760003</c:v>
                </c:pt>
                <c:pt idx="11">
                  <c:v>5.1993067590989996</c:v>
                </c:pt>
                <c:pt idx="12">
                  <c:v>8.1395348837209998</c:v>
                </c:pt>
                <c:pt idx="13">
                  <c:v>1.851851851852</c:v>
                </c:pt>
                <c:pt idx="14">
                  <c:v>2.083333333333</c:v>
                </c:pt>
                <c:pt idx="16">
                  <c:v>5.8823529411760003</c:v>
                </c:pt>
                <c:pt idx="17">
                  <c:v>6.8548387096769998</c:v>
                </c:pt>
                <c:pt idx="18">
                  <c:v>8.4337349397590007</c:v>
                </c:pt>
                <c:pt idx="19">
                  <c:v>2.8169014084509998</c:v>
                </c:pt>
                <c:pt idx="20">
                  <c:v>5.3435114503819996</c:v>
                </c:pt>
                <c:pt idx="21">
                  <c:v>2.4691358024690002</c:v>
                </c:pt>
                <c:pt idx="22">
                  <c:v>5.8823529411760003</c:v>
                </c:pt>
                <c:pt idx="23">
                  <c:v>5.1282051282049999</c:v>
                </c:pt>
                <c:pt idx="24">
                  <c:v>5.4455445544550001</c:v>
                </c:pt>
                <c:pt idx="25">
                  <c:v>7.547169811321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.10786221182035788"/>
          <c:y val="0"/>
          <c:w val="0.40092744515990414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60.696517412939997</c:v>
                </c:pt>
                <c:pt idx="1">
                  <c:v>57.586206896550003</c:v>
                </c:pt>
                <c:pt idx="2">
                  <c:v>63.578274760379998</c:v>
                </c:pt>
                <c:pt idx="3">
                  <c:v>39.705882352940002</c:v>
                </c:pt>
                <c:pt idx="4">
                  <c:v>54.385964912280002</c:v>
                </c:pt>
                <c:pt idx="5">
                  <c:v>57.613168724280001</c:v>
                </c:pt>
                <c:pt idx="6">
                  <c:v>62.413793103449997</c:v>
                </c:pt>
                <c:pt idx="7">
                  <c:v>66.666666666669997</c:v>
                </c:pt>
                <c:pt idx="8">
                  <c:v>62.711864406780002</c:v>
                </c:pt>
                <c:pt idx="9">
                  <c:v>65.853658536590004</c:v>
                </c:pt>
                <c:pt idx="10">
                  <c:v>66.956521739129997</c:v>
                </c:pt>
                <c:pt idx="11">
                  <c:v>66.824644549759995</c:v>
                </c:pt>
                <c:pt idx="12">
                  <c:v>57.7909270217</c:v>
                </c:pt>
                <c:pt idx="13">
                  <c:v>67.816091954019996</c:v>
                </c:pt>
                <c:pt idx="14">
                  <c:v>50.8875739645</c:v>
                </c:pt>
                <c:pt idx="15">
                  <c:v>63.414634146339999</c:v>
                </c:pt>
                <c:pt idx="16">
                  <c:v>68.571428571430005</c:v>
                </c:pt>
                <c:pt idx="17">
                  <c:v>55.32786885246</c:v>
                </c:pt>
                <c:pt idx="18">
                  <c:v>55.050505050509997</c:v>
                </c:pt>
                <c:pt idx="19">
                  <c:v>62.272727272730002</c:v>
                </c:pt>
                <c:pt idx="20">
                  <c:v>63.598326359829997</c:v>
                </c:pt>
                <c:pt idx="21">
                  <c:v>64.640883977900003</c:v>
                </c:pt>
                <c:pt idx="22">
                  <c:v>71.428571428569995</c:v>
                </c:pt>
                <c:pt idx="23">
                  <c:v>63.414634146339999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33.747927031510002</c:v>
                </c:pt>
                <c:pt idx="1">
                  <c:v>37.586206896550003</c:v>
                </c:pt>
                <c:pt idx="2">
                  <c:v>30.191693290730001</c:v>
                </c:pt>
                <c:pt idx="3">
                  <c:v>57.352941176469997</c:v>
                </c:pt>
                <c:pt idx="4">
                  <c:v>41.228070175440003</c:v>
                </c:pt>
                <c:pt idx="5">
                  <c:v>35.802469135800003</c:v>
                </c:pt>
                <c:pt idx="6">
                  <c:v>32.413793103449997</c:v>
                </c:pt>
                <c:pt idx="7">
                  <c:v>29.89690721649</c:v>
                </c:pt>
                <c:pt idx="8">
                  <c:v>26.271186440680001</c:v>
                </c:pt>
                <c:pt idx="9">
                  <c:v>26.829268292679998</c:v>
                </c:pt>
                <c:pt idx="10">
                  <c:v>27.826086956520001</c:v>
                </c:pt>
                <c:pt idx="11">
                  <c:v>29.38388625592</c:v>
                </c:pt>
                <c:pt idx="12">
                  <c:v>36.686390532540003</c:v>
                </c:pt>
                <c:pt idx="13">
                  <c:v>22.988505747129999</c:v>
                </c:pt>
                <c:pt idx="14">
                  <c:v>44.970414201179999</c:v>
                </c:pt>
                <c:pt idx="15">
                  <c:v>28.048780487799998</c:v>
                </c:pt>
                <c:pt idx="16">
                  <c:v>22.857142857140001</c:v>
                </c:pt>
                <c:pt idx="17">
                  <c:v>40.98360655738</c:v>
                </c:pt>
                <c:pt idx="18">
                  <c:v>42.424242424239999</c:v>
                </c:pt>
                <c:pt idx="19">
                  <c:v>30.454545454550001</c:v>
                </c:pt>
                <c:pt idx="20">
                  <c:v>30.962343096230001</c:v>
                </c:pt>
                <c:pt idx="21">
                  <c:v>28.176795580109999</c:v>
                </c:pt>
                <c:pt idx="22">
                  <c:v>19.04761904762</c:v>
                </c:pt>
                <c:pt idx="23">
                  <c:v>28.048780487799998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5.5555555555560003</c:v>
                </c:pt>
                <c:pt idx="1">
                  <c:v>4.8275862068970001</c:v>
                </c:pt>
                <c:pt idx="2">
                  <c:v>6.230031948882</c:v>
                </c:pt>
                <c:pt idx="3">
                  <c:v>2.9411764705880001</c:v>
                </c:pt>
                <c:pt idx="4">
                  <c:v>4.3859649122809996</c:v>
                </c:pt>
                <c:pt idx="5">
                  <c:v>6.5843621399180003</c:v>
                </c:pt>
                <c:pt idx="6">
                  <c:v>5.1724137931029999</c:v>
                </c:pt>
                <c:pt idx="7">
                  <c:v>3.4364261168380001</c:v>
                </c:pt>
                <c:pt idx="8">
                  <c:v>11.016949152540001</c:v>
                </c:pt>
                <c:pt idx="9">
                  <c:v>7.3170731707319998</c:v>
                </c:pt>
                <c:pt idx="10">
                  <c:v>5.2173913043480002</c:v>
                </c:pt>
                <c:pt idx="11">
                  <c:v>3.7914691943130001</c:v>
                </c:pt>
                <c:pt idx="12">
                  <c:v>5.522682445759</c:v>
                </c:pt>
                <c:pt idx="13">
                  <c:v>9.1954022988510005</c:v>
                </c:pt>
                <c:pt idx="14">
                  <c:v>4.1420118343199999</c:v>
                </c:pt>
                <c:pt idx="15">
                  <c:v>8.5365853658540001</c:v>
                </c:pt>
                <c:pt idx="16">
                  <c:v>8.5714285714289993</c:v>
                </c:pt>
                <c:pt idx="17">
                  <c:v>3.688524590164</c:v>
                </c:pt>
                <c:pt idx="18">
                  <c:v>2.5252525252529998</c:v>
                </c:pt>
                <c:pt idx="19">
                  <c:v>7.2727272727269998</c:v>
                </c:pt>
                <c:pt idx="20">
                  <c:v>5.439330543933</c:v>
                </c:pt>
                <c:pt idx="21">
                  <c:v>7.1823204419889999</c:v>
                </c:pt>
                <c:pt idx="22">
                  <c:v>9.5238095238099998</c:v>
                </c:pt>
                <c:pt idx="23">
                  <c:v>8.5365853658540001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65289751921523"/>
          <c:y val="3.3642597992675979E-3"/>
          <c:w val="0.7042850313441712"/>
          <c:h val="0.9538569511640699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  <a:ln w="17352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D7-4812-BFBA-E46ACAB51D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5D7-4812-BFBA-E46ACAB51DCD}"/>
              </c:ext>
            </c:extLst>
          </c:dPt>
          <c:dPt>
            <c:idx val="4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5-35D7-4812-BFBA-E46ACAB51DC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A-35D7-4812-BFBA-E46ACAB51DC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B-35D7-4812-BFBA-E46ACAB51DC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7-35D7-4812-BFBA-E46ACAB51DC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9-35D7-4812-BFBA-E46ACAB51DCD}"/>
              </c:ext>
            </c:extLst>
          </c:dPt>
          <c:dPt>
            <c:idx val="9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B-35D7-4812-BFBA-E46ACAB51DC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3140-4F66-892C-4511C9AC7EE3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D-35D7-4812-BFBA-E46ACAB51DC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35D7-4812-BFBA-E46ACAB51DCD}"/>
              </c:ext>
            </c:extLst>
          </c:dPt>
          <c:dPt>
            <c:idx val="13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F-35D7-4812-BFBA-E46ACAB51DC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5D7-4812-BFBA-E46ACAB51DC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5D7-4812-BFBA-E46ACAB51DCD}"/>
              </c:ext>
            </c:extLst>
          </c:dPt>
          <c:dPt>
            <c:idx val="16"/>
            <c:invertIfNegative val="0"/>
            <c:bubble3D val="0"/>
            <c:spPr>
              <a:solidFill>
                <a:srgbClr val="BFBFBF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3-35D7-4812-BFBA-E46ACAB51DCD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32-3140-4F66-892C-4511C9AC7EE3}"/>
              </c:ext>
            </c:extLst>
          </c:dPt>
          <c:dPt>
            <c:idx val="18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20-35D7-4812-BFBA-E46ACAB51DC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5D7-4812-BFBA-E46ACAB51DCD}"/>
              </c:ext>
            </c:extLst>
          </c:dPt>
          <c:dPt>
            <c:idx val="20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0-AA4C-4522-874F-B2AFCA005FEB}"/>
              </c:ext>
            </c:extLst>
          </c:dPt>
          <c:dPt>
            <c:idx val="22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7-35D7-4812-BFBA-E46ACAB51DCD}"/>
              </c:ext>
            </c:extLst>
          </c:dPt>
          <c:dPt>
            <c:idx val="23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23-35D7-4812-BFBA-E46ACAB51DCD}"/>
              </c:ext>
            </c:extLst>
          </c:dPt>
          <c:dPt>
            <c:idx val="24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1-AA4C-4522-874F-B2AFCA005FEB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35D7-4812-BFBA-E46ACAB51DCD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35D7-4812-BFBA-E46ACAB51DC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CB-4B0A-902D-0EB2B425AC6F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35D7-4812-BFBA-E46ACAB51DCD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CB-4B0A-902D-0EB2B425AC6F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DCB-4B0A-902D-0EB2B425AC6F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DCB-4B0A-902D-0EB2B425AC6F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DCB-4B0A-902D-0EB2B425AC6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Sheet1!$A$3:$A$27</c:f>
              <c:strCache>
                <c:ptCount val="25"/>
                <c:pt idx="0">
                  <c:v>historie, památky, architektura</c:v>
                </c:pt>
                <c:pt idx="1">
                  <c:v>(historické) centrum města</c:v>
                </c:pt>
                <c:pt idx="2">
                  <c:v>atmosféra, příjemné město</c:v>
                </c:pt>
                <c:pt idx="3">
                  <c:v>Špilberk</c:v>
                </c:pt>
                <c:pt idx="4">
                  <c:v>přátelští lidé</c:v>
                </c:pt>
                <c:pt idx="5">
                  <c:v>příroda, parky, zeleň</c:v>
                </c:pt>
                <c:pt idx="6">
                  <c:v>gastronomie</c:v>
                </c:pt>
                <c:pt idx="7">
                  <c:v>brněnská přehrada</c:v>
                </c:pt>
                <c:pt idx="8">
                  <c:v>dobrá dopravní dostupnost MHD</c:v>
                </c:pt>
                <c:pt idx="9">
                  <c:v>kultura, divadla, kina</c:v>
                </c:pt>
                <c:pt idx="10">
                  <c:v>Petrov</c:v>
                </c:pt>
                <c:pt idx="11">
                  <c:v>vše je dostupné, blízko, pohromadě</c:v>
                </c:pt>
                <c:pt idx="12">
                  <c:v>bary, restaurace, hospody</c:v>
                </c:pt>
                <c:pt idx="13">
                  <c:v>tiché, klidné město</c:v>
                </c:pt>
                <c:pt idx="14">
                  <c:v>kostely, katedrála</c:v>
                </c:pt>
                <c:pt idx="15">
                  <c:v>staré město</c:v>
                </c:pt>
                <c:pt idx="16">
                  <c:v>nevím</c:v>
                </c:pt>
                <c:pt idx="17">
                  <c:v>pivo, starobrno, pivovary</c:v>
                </c:pt>
                <c:pt idx="18">
                  <c:v>pěkné město</c:v>
                </c:pt>
                <c:pt idx="19">
                  <c:v>náměstí, náměstí Svobody</c:v>
                </c:pt>
                <c:pt idx="20">
                  <c:v>ZOO</c:v>
                </c:pt>
                <c:pt idx="21">
                  <c:v>vila Tugendhat</c:v>
                </c:pt>
                <c:pt idx="22">
                  <c:v>obchody, nákupní centra</c:v>
                </c:pt>
                <c:pt idx="23">
                  <c:v>Brno celkově</c:v>
                </c:pt>
                <c:pt idx="24">
                  <c:v>málo turistů, klidné město</c:v>
                </c:pt>
              </c:strCache>
            </c:strRef>
          </c:cat>
          <c:val>
            <c:numRef>
              <c:f>Sheet1!$B$3:$B$27</c:f>
              <c:numCache>
                <c:formatCode>General</c:formatCode>
                <c:ptCount val="25"/>
                <c:pt idx="0">
                  <c:v>34.742951907129999</c:v>
                </c:pt>
                <c:pt idx="1">
                  <c:v>13.6815920398</c:v>
                </c:pt>
                <c:pt idx="2">
                  <c:v>12.106135986729999</c:v>
                </c:pt>
                <c:pt idx="3">
                  <c:v>8.8723051409620002</c:v>
                </c:pt>
                <c:pt idx="4">
                  <c:v>8.3747927031509999</c:v>
                </c:pt>
                <c:pt idx="5">
                  <c:v>7.1310116086240001</c:v>
                </c:pt>
                <c:pt idx="6">
                  <c:v>6.550580431177</c:v>
                </c:pt>
                <c:pt idx="7">
                  <c:v>5.6384742951910001</c:v>
                </c:pt>
                <c:pt idx="8">
                  <c:v>5.058043117745</c:v>
                </c:pt>
                <c:pt idx="9">
                  <c:v>4.8922056384739996</c:v>
                </c:pt>
                <c:pt idx="10">
                  <c:v>4.6434494195690004</c:v>
                </c:pt>
                <c:pt idx="11">
                  <c:v>4.6434494195690004</c:v>
                </c:pt>
                <c:pt idx="12">
                  <c:v>4.477611940299</c:v>
                </c:pt>
                <c:pt idx="13">
                  <c:v>4.477611940299</c:v>
                </c:pt>
                <c:pt idx="14">
                  <c:v>4.2288557213929998</c:v>
                </c:pt>
                <c:pt idx="15">
                  <c:v>3.9800995024880002</c:v>
                </c:pt>
                <c:pt idx="16">
                  <c:v>3.9800995024880002</c:v>
                </c:pt>
                <c:pt idx="17">
                  <c:v>3.8971807628519999</c:v>
                </c:pt>
                <c:pt idx="18">
                  <c:v>3.731343283582</c:v>
                </c:pt>
                <c:pt idx="19">
                  <c:v>3.399668325041</c:v>
                </c:pt>
                <c:pt idx="20">
                  <c:v>3.3167495854059998</c:v>
                </c:pt>
                <c:pt idx="21">
                  <c:v>3.3167495854059998</c:v>
                </c:pt>
                <c:pt idx="22">
                  <c:v>3.2338308457710001</c:v>
                </c:pt>
                <c:pt idx="23">
                  <c:v>3.2338308457710001</c:v>
                </c:pt>
                <c:pt idx="24">
                  <c:v>3.0679933665010002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5D7-4812-BFBA-E46ACAB51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1697048"/>
        <c:axId val="531687640"/>
      </c:barChart>
      <c:catAx>
        <c:axId val="531697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53168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1687640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1697048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675799385287137"/>
          <c:y val="3.3642597992675979E-3"/>
          <c:w val="0.45077152600284714"/>
          <c:h val="0.9538569511640699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1735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0-71A8-4C2B-B5E3-EC47764A2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1-35D7-4812-BFBA-E46ACAB51DC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1-71A8-4C2B-B5E3-EC47764A2DD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3-35D7-4812-BFBA-E46ACAB51DC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5-35D7-4812-BFBA-E46ACAB51DC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A-35D7-4812-BFBA-E46ACAB51DC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B-35D7-4812-BFBA-E46ACAB51DCD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7-35D7-4812-BFBA-E46ACAB51DC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9-35D7-4812-BFBA-E46ACAB51DC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B-35D7-4812-BFBA-E46ACAB51DCD}"/>
              </c:ext>
            </c:extLst>
          </c:dPt>
          <c:dPt>
            <c:idx val="10"/>
            <c:invertIfNegative val="0"/>
            <c:bubble3D val="0"/>
            <c:spPr>
              <a:solidFill>
                <a:srgbClr val="BFBFBF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31-3140-4F66-892C-4511C9AC7EE3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D-35D7-4812-BFBA-E46ACAB51DCD}"/>
              </c:ext>
            </c:extLst>
          </c:dPt>
          <c:dPt>
            <c:idx val="12"/>
            <c:invertIfNegative val="0"/>
            <c:bubble3D val="0"/>
            <c:spPr>
              <a:solidFill>
                <a:srgbClr val="BFBFBF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D-35D7-4812-BFBA-E46ACAB51DCD}"/>
              </c:ext>
            </c:extLst>
          </c:dPt>
          <c:dPt>
            <c:idx val="13"/>
            <c:invertIfNegative val="0"/>
            <c:bubble3D val="0"/>
            <c:spPr>
              <a:solidFill>
                <a:srgbClr val="FF7575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F-35D7-4812-BFBA-E46ACAB51DCD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1-35D7-4812-BFBA-E46ACAB51DC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5D7-4812-BFBA-E46ACAB51DCD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3-35D7-4812-BFBA-E46ACAB51DCD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32-3140-4F66-892C-4511C9AC7EE3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20-35D7-4812-BFBA-E46ACAB51DC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15-35D7-4812-BFBA-E46ACAB51DC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5D7-4812-BFBA-E46ACAB51DC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35D7-4812-BFBA-E46ACAB51DC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35D7-4812-BFBA-E46ACAB51DCD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35D7-4812-BFBA-E46ACAB51DC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CB-4B0A-902D-0EB2B425AC6F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35D7-4812-BFBA-E46ACAB51DCD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CB-4B0A-902D-0EB2B425AC6F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DCB-4B0A-902D-0EB2B425AC6F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DCB-4B0A-902D-0EB2B425AC6F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DCB-4B0A-902D-0EB2B425AC6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Sheet1!$A$3:$A$15</c:f>
              <c:strCache>
                <c:ptCount val="13"/>
                <c:pt idx="0">
                  <c:v>nic, vše se líbí</c:v>
                </c:pt>
                <c:pt idx="1">
                  <c:v>hlavní nádraží a jeho bezprostřední okolí </c:v>
                </c:pt>
                <c:pt idx="2">
                  <c:v>problémové skupiny, bezdomovci, opilci</c:v>
                </c:pt>
                <c:pt idx="3">
                  <c:v>dopravní situace, uzavírky, zácpy aj.</c:v>
                </c:pt>
                <c:pt idx="4">
                  <c:v>parkování (málo míst, drahé)</c:v>
                </c:pt>
                <c:pt idx="5">
                  <c:v>nepořádek, špína, zápach</c:v>
                </c:pt>
                <c:pt idx="6">
                  <c:v>rozkopané cesty</c:v>
                </c:pt>
                <c:pt idx="7">
                  <c:v>MHD (drahé, přeplněné, nejezdí na čas, staré, špatné spojení.)</c:v>
                </c:pt>
                <c:pt idx="8">
                  <c:v>problematické čtvrti / ulice</c:v>
                </c:pt>
                <c:pt idx="9">
                  <c:v>WC (nedostatek, aj.)</c:v>
                </c:pt>
                <c:pt idx="10">
                  <c:v>orientace, značení</c:v>
                </c:pt>
                <c:pt idx="11">
                  <c:v>málo bezpečné město</c:v>
                </c:pt>
                <c:pt idx="12">
                  <c:v>jazyková bariéra, informace pouze v češtině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54.063018242120002</c:v>
                </c:pt>
                <c:pt idx="1">
                  <c:v>6.7164179104480004</c:v>
                </c:pt>
                <c:pt idx="2">
                  <c:v>6.4676616915420002</c:v>
                </c:pt>
                <c:pt idx="3">
                  <c:v>6.0530679933669997</c:v>
                </c:pt>
                <c:pt idx="4">
                  <c:v>4.477611940299</c:v>
                </c:pt>
                <c:pt idx="5">
                  <c:v>4.3117744610280004</c:v>
                </c:pt>
                <c:pt idx="6">
                  <c:v>3.565505804312</c:v>
                </c:pt>
                <c:pt idx="7">
                  <c:v>2.4875621890550002</c:v>
                </c:pt>
                <c:pt idx="8">
                  <c:v>2.072968490879</c:v>
                </c:pt>
                <c:pt idx="9">
                  <c:v>1.3266998341630001</c:v>
                </c:pt>
                <c:pt idx="10">
                  <c:v>1.3266998341630001</c:v>
                </c:pt>
                <c:pt idx="11">
                  <c:v>1.1608623548920001</c:v>
                </c:pt>
                <c:pt idx="12">
                  <c:v>0.99502487562190001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5D7-4812-BFBA-E46ACAB51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1697048"/>
        <c:axId val="531687640"/>
      </c:barChart>
      <c:catAx>
        <c:axId val="531697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53168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1687640"/>
        <c:scaling>
          <c:orientation val="minMax"/>
          <c:max val="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1697048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8215347243639"/>
          <c:y val="3.3642597992675979E-3"/>
          <c:w val="0.35293915114321533"/>
          <c:h val="0.9538569511640699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 w="1735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0-A577-4F1A-AFD9-941A3A1D084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7352">
                <a:noFill/>
              </a:ln>
            </c:spPr>
            <c:extLst>
              <c:ext xmlns:c16="http://schemas.microsoft.com/office/drawing/2014/chart" uri="{C3380CC4-5D6E-409C-BE32-E72D297353CC}">
                <c16:uniqueId val="{00000001-35D7-4812-BFBA-E46ACAB51D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5D7-4812-BFBA-E46ACAB51D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D7-4812-BFBA-E46ACAB51DC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5D7-4812-BFBA-E46ACAB51D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35D7-4812-BFBA-E46ACAB51D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5D7-4812-BFBA-E46ACAB51DC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5D7-4812-BFBA-E46ACAB51DC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5D7-4812-BFBA-E46ACAB51DC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3140-4F66-892C-4511C9AC7EE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5D7-4812-BFBA-E46ACAB51DC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35D7-4812-BFBA-E46ACAB51DC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5D7-4812-BFBA-E46ACAB51DC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5D7-4812-BFBA-E46ACAB51DC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5D7-4812-BFBA-E46ACAB51DC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5D7-4812-BFBA-E46ACAB51DC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3140-4F66-892C-4511C9AC7EE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35D7-4812-BFBA-E46ACAB51DC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5D7-4812-BFBA-E46ACAB51DC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5D7-4812-BFBA-E46ACAB51DC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35D7-4812-BFBA-E46ACAB51DC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35D7-4812-BFBA-E46ACAB51DCD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35D7-4812-BFBA-E46ACAB51DC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CB-4B0A-902D-0EB2B425AC6F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35D7-4812-BFBA-E46ACAB51DCD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CB-4B0A-902D-0EB2B425AC6F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DCB-4B0A-902D-0EB2B425AC6F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DCB-4B0A-902D-0EB2B425AC6F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DCB-4B0A-902D-0EB2B425AC6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Sheet1!$A$3:$A$31</c:f>
              <c:strCache>
                <c:ptCount val="29"/>
                <c:pt idx="0">
                  <c:v>líbí se mi, krásné město, vše v pořádku</c:v>
                </c:pt>
                <c:pt idx="1">
                  <c:v>ať se daří, ať Brno pokračuje takhle dál</c:v>
                </c:pt>
                <c:pt idx="2">
                  <c:v>vylepšit okolí hlavního nádraží</c:v>
                </c:pt>
                <c:pt idx="3">
                  <c:v>dokončit rozkopané silnice</c:v>
                </c:pt>
                <c:pt idx="4">
                  <c:v>více informací, přehlednost, informační cedule</c:v>
                </c:pt>
                <c:pt idx="5">
                  <c:v>znovu zavést Velkou cenu</c:v>
                </c:pt>
                <c:pt idx="6">
                  <c:v>zlepšit, zvelebit některé části města</c:v>
                </c:pt>
                <c:pt idx="7">
                  <c:v>komfortnější MHD</c:v>
                </c:pt>
                <c:pt idx="8">
                  <c:v>vyřešit parkování, lepší možnosti parkování</c:v>
                </c:pt>
                <c:pt idx="9">
                  <c:v>více rekonstruovat domy, památky</c:v>
                </c:pt>
                <c:pt idx="10">
                  <c:v>více uklízet ulice, zaměřit se na čistotu v ulicích</c:v>
                </c:pt>
                <c:pt idx="11">
                  <c:v>zvýšit bezpečnost v ulicích</c:v>
                </c:pt>
                <c:pt idx="12">
                  <c:v>vyřešit dopravu, kolony, průjezdnost</c:v>
                </c:pt>
                <c:pt idx="13">
                  <c:v>vyřešit bezdomovectví</c:v>
                </c:pt>
                <c:pt idx="14">
                  <c:v>více cyklostezek / oddělit cyklisty</c:v>
                </c:pt>
                <c:pt idx="15">
                  <c:v>větší rozvoj města</c:v>
                </c:pt>
                <c:pt idx="16">
                  <c:v>levnější bydlení</c:v>
                </c:pt>
                <c:pt idx="17">
                  <c:v>více propagovat Brno</c:v>
                </c:pt>
                <c:pt idx="18">
                  <c:v>akceptace eura</c:v>
                </c:pt>
                <c:pt idx="19">
                  <c:v>vícejazyčné informace, průvodci</c:v>
                </c:pt>
                <c:pt idx="20">
                  <c:v>naslouchat názorům obyvatel</c:v>
                </c:pt>
                <c:pt idx="21">
                  <c:v>více míst s možností platby kartou</c:v>
                </c:pt>
                <c:pt idx="22">
                  <c:v>nelíbí se mi některé instalace, sochy</c:v>
                </c:pt>
                <c:pt idx="23">
                  <c:v>slevy, levnější služby</c:v>
                </c:pt>
                <c:pt idx="24">
                  <c:v>dostupnost wi-fi</c:v>
                </c:pt>
                <c:pt idx="25">
                  <c:v>vadí mi koloběžky v ulicích</c:v>
                </c:pt>
                <c:pt idx="26">
                  <c:v>více stánků se zmrzlinou</c:v>
                </c:pt>
                <c:pt idx="27">
                  <c:v>dostupnost zdravotnické péče</c:v>
                </c:pt>
                <c:pt idx="28">
                  <c:v>lépe plánovat rekonstrukce</c:v>
                </c:pt>
              </c:strCache>
            </c:strRef>
          </c:cat>
          <c:val>
            <c:numRef>
              <c:f>Sheet1!$B$3:$B$31</c:f>
              <c:numCache>
                <c:formatCode>General</c:formatCode>
                <c:ptCount val="29"/>
                <c:pt idx="0">
                  <c:v>2.819237147595</c:v>
                </c:pt>
                <c:pt idx="1">
                  <c:v>1.8242122719730001</c:v>
                </c:pt>
                <c:pt idx="2">
                  <c:v>0.49751243781089999</c:v>
                </c:pt>
                <c:pt idx="3">
                  <c:v>0.33167495854059997</c:v>
                </c:pt>
                <c:pt idx="4">
                  <c:v>0.33167495854059997</c:v>
                </c:pt>
                <c:pt idx="5">
                  <c:v>0.33167495854059997</c:v>
                </c:pt>
                <c:pt idx="6">
                  <c:v>0.33167495854059997</c:v>
                </c:pt>
                <c:pt idx="7">
                  <c:v>0.33167495854059997</c:v>
                </c:pt>
                <c:pt idx="8">
                  <c:v>0.24875621890550001</c:v>
                </c:pt>
                <c:pt idx="9">
                  <c:v>0.24875621890550001</c:v>
                </c:pt>
                <c:pt idx="10">
                  <c:v>0.24875621890550001</c:v>
                </c:pt>
                <c:pt idx="11">
                  <c:v>0.24875621890550001</c:v>
                </c:pt>
                <c:pt idx="12">
                  <c:v>0.16583747927029999</c:v>
                </c:pt>
                <c:pt idx="13">
                  <c:v>0.16583747927029999</c:v>
                </c:pt>
                <c:pt idx="14">
                  <c:v>0.16583747927029999</c:v>
                </c:pt>
                <c:pt idx="15">
                  <c:v>0.16583747927029999</c:v>
                </c:pt>
                <c:pt idx="16">
                  <c:v>0.16583747927029999</c:v>
                </c:pt>
                <c:pt idx="17">
                  <c:v>0.16583747927029999</c:v>
                </c:pt>
                <c:pt idx="18">
                  <c:v>0.16583747927029999</c:v>
                </c:pt>
                <c:pt idx="19">
                  <c:v>8.2918739635159999E-2</c:v>
                </c:pt>
                <c:pt idx="20">
                  <c:v>8.2918739635159999E-2</c:v>
                </c:pt>
                <c:pt idx="21">
                  <c:v>8.2918739635159999E-2</c:v>
                </c:pt>
                <c:pt idx="22">
                  <c:v>8.2918739635159999E-2</c:v>
                </c:pt>
                <c:pt idx="23">
                  <c:v>8.2918739635159999E-2</c:v>
                </c:pt>
                <c:pt idx="24">
                  <c:v>8.2918739635159999E-2</c:v>
                </c:pt>
                <c:pt idx="25">
                  <c:v>8.2918739635159999E-2</c:v>
                </c:pt>
                <c:pt idx="26">
                  <c:v>8.2918739635159999E-2</c:v>
                </c:pt>
                <c:pt idx="27">
                  <c:v>8.2918739635159999E-2</c:v>
                </c:pt>
                <c:pt idx="28">
                  <c:v>8.2918739635159999E-2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5D7-4812-BFBA-E46ACAB51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1697048"/>
        <c:axId val="531687640"/>
      </c:barChart>
      <c:catAx>
        <c:axId val="531697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53168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1687640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1697048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8215347243639"/>
          <c:y val="5.6312990685840947E-2"/>
          <c:w val="0.35293915114321533"/>
          <c:h val="0.8025751669411380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</c:strCache>
            </c:strRef>
          </c:tx>
          <c:spPr>
            <a:solidFill>
              <a:srgbClr val="C00000"/>
            </a:solidFill>
            <a:ln w="17352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D7-4812-BFBA-E46ACAB51D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5D7-4812-BFBA-E46ACAB51D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D7-4812-BFBA-E46ACAB51DC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5D7-4812-BFBA-E46ACAB51D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35D7-4812-BFBA-E46ACAB51D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5D7-4812-BFBA-E46ACAB51DC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5D7-4812-BFBA-E46ACAB51DC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5D7-4812-BFBA-E46ACAB51DC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3140-4F66-892C-4511C9AC7EE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5D7-4812-BFBA-E46ACAB51DC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35D7-4812-BFBA-E46ACAB51DC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5D7-4812-BFBA-E46ACAB51DC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5D7-4812-BFBA-E46ACAB51DC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5D7-4812-BFBA-E46ACAB51DC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5D7-4812-BFBA-E46ACAB51DC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3140-4F66-892C-4511C9AC7EE3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35D7-4812-BFBA-E46ACAB51DC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5D7-4812-BFBA-E46ACAB51DC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35D7-4812-BFBA-E46ACAB51DC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35D7-4812-BFBA-E46ACAB51DC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35D7-4812-BFBA-E46ACAB51DCD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35D7-4812-BFBA-E46ACAB51DC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CB-4B0A-902D-0EB2B425AC6F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35D7-4812-BFBA-E46ACAB51DCD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CB-4B0A-902D-0EB2B425AC6F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DCB-4B0A-902D-0EB2B425AC6F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DCB-4B0A-902D-0EB2B425AC6F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DCB-4B0A-902D-0EB2B425AC6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Sheet1!$A$3:$A$13</c:f>
              <c:strCache>
                <c:ptCount val="11"/>
                <c:pt idx="0">
                  <c:v>Náměstí Svobody  (Orloj, Morový sloup)</c:v>
                </c:pt>
                <c:pt idx="1">
                  <c:v>Informační centrum v Radnické  (pod krokodýlem)</c:v>
                </c:pt>
                <c:pt idx="2">
                  <c:v>Zelný trh (kašna Parnas, restaurační zahrádky,  Brněnské podzemí, Moravské zemské muzeum)</c:v>
                </c:pt>
                <c:pt idx="3">
                  <c:v>Areál Petrov</c:v>
                </c:pt>
                <c:pt idx="4">
                  <c:v>Hrad Špilberk</c:v>
                </c:pt>
                <c:pt idx="5">
                  <c:v>Moravské náměstí  (socha Jošta, nový park - kašna)</c:v>
                </c:pt>
                <c:pt idx="6">
                  <c:v>Jakubské náměstí (kostnice),  Bar který neexistuje, Na stojáka</c:v>
                </c:pt>
                <c:pt idx="7">
                  <c:v>ZOO Brno</c:v>
                </c:pt>
                <c:pt idx="8">
                  <c:v>Brněnská přehrada  (přístaviště Bystrc)</c:v>
                </c:pt>
                <c:pt idx="9">
                  <c:v>Vila Tugendhat, Arnoldova vila, vila Löw-Beer</c:v>
                </c:pt>
                <c:pt idx="10">
                  <c:v>Vodojemy Žlutý kopec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11.691542288560001</c:v>
                </c:pt>
                <c:pt idx="1">
                  <c:v>10.86235489221</c:v>
                </c:pt>
                <c:pt idx="2">
                  <c:v>10.86235489221</c:v>
                </c:pt>
                <c:pt idx="3">
                  <c:v>10.86235489221</c:v>
                </c:pt>
                <c:pt idx="4">
                  <c:v>10.86235489221</c:v>
                </c:pt>
                <c:pt idx="5">
                  <c:v>8.3747927031509999</c:v>
                </c:pt>
                <c:pt idx="6">
                  <c:v>8.2918739635160001</c:v>
                </c:pt>
                <c:pt idx="7">
                  <c:v>8.2918739635160001</c:v>
                </c:pt>
                <c:pt idx="8">
                  <c:v>7.4626865671639999</c:v>
                </c:pt>
                <c:pt idx="9">
                  <c:v>7.4626865671639999</c:v>
                </c:pt>
                <c:pt idx="10">
                  <c:v>4.9751243781090002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5D7-4812-BFBA-E46ACAB51DCD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kvóty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Sheet1!$A$3:$A$13</c:f>
              <c:strCache>
                <c:ptCount val="11"/>
                <c:pt idx="0">
                  <c:v>Náměstí Svobody  (Orloj, Morový sloup)</c:v>
                </c:pt>
                <c:pt idx="1">
                  <c:v>Informační centrum v Radnické  (pod krokodýlem)</c:v>
                </c:pt>
                <c:pt idx="2">
                  <c:v>Zelný trh (kašna Parnas, restaurační zahrádky,  Brněnské podzemí, Moravské zemské muzeum)</c:v>
                </c:pt>
                <c:pt idx="3">
                  <c:v>Areál Petrov</c:v>
                </c:pt>
                <c:pt idx="4">
                  <c:v>Hrad Špilberk</c:v>
                </c:pt>
                <c:pt idx="5">
                  <c:v>Moravské náměstí  (socha Jošta, nový park - kašna)</c:v>
                </c:pt>
                <c:pt idx="6">
                  <c:v>Jakubské náměstí (kostnice),  Bar který neexistuje, Na stojáka</c:v>
                </c:pt>
                <c:pt idx="7">
                  <c:v>ZOO Brno</c:v>
                </c:pt>
                <c:pt idx="8">
                  <c:v>Brněnská přehrada  (přístaviště Bystrc)</c:v>
                </c:pt>
                <c:pt idx="9">
                  <c:v>Vila Tugendhat, Arnoldova vila, vila Löw-Beer</c:v>
                </c:pt>
                <c:pt idx="10">
                  <c:v>Vodojemy Žlutý kopec</c:v>
                </c:pt>
              </c:strCache>
            </c:str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11.666666666666666</c:v>
                </c:pt>
                <c:pt idx="1">
                  <c:v>10.833333333333334</c:v>
                </c:pt>
                <c:pt idx="2">
                  <c:v>10.833333333333334</c:v>
                </c:pt>
                <c:pt idx="3">
                  <c:v>10.833333333333334</c:v>
                </c:pt>
                <c:pt idx="4">
                  <c:v>8.3333333333333339</c:v>
                </c:pt>
                <c:pt idx="5">
                  <c:v>7.5</c:v>
                </c:pt>
                <c:pt idx="6">
                  <c:v>10.833333333333334</c:v>
                </c:pt>
                <c:pt idx="7">
                  <c:v>8.3333333333333339</c:v>
                </c:pt>
                <c:pt idx="8">
                  <c:v>8.3333333333333339</c:v>
                </c:pt>
                <c:pt idx="9">
                  <c:v>7.5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5-42CA-93E0-7CDAF87B5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31697048"/>
        <c:axId val="531687640"/>
      </c:barChart>
      <c:catAx>
        <c:axId val="531697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53168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1687640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1697048"/>
        <c:crosses val="autoZero"/>
        <c:crossBetween val="between"/>
        <c:majorUnit val="10"/>
      </c:valAx>
      <c:spPr>
        <a:noFill/>
        <a:ln w="17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487765904324376"/>
          <c:y val="4.7002853728890369E-2"/>
          <c:w val="0.36160275851918822"/>
          <c:h val="0.6208594592137780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celkový soubor</c:v>
                </c:pt>
              </c:strCache>
            </c:strRef>
          </c:tx>
          <c:spPr>
            <a:solidFill>
              <a:srgbClr val="C00000"/>
            </a:solidFill>
            <a:ln w="17352">
              <a:noFill/>
            </a:ln>
          </c:spPr>
          <c:invertIfNegative val="0"/>
          <c:dLbls>
            <c:dLbl>
              <c:idx val="22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112-4EC5-B36D-84A77058382E}"/>
                </c:ext>
              </c:extLst>
            </c:dLbl>
            <c:dLbl>
              <c:idx val="23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112-4EC5-B36D-84A77058382E}"/>
                </c:ext>
              </c:extLst>
            </c:dLbl>
            <c:dLbl>
              <c:idx val="24"/>
              <c:numFmt formatCode="0.0" sourceLinked="0"/>
              <c:spPr>
                <a:noFill/>
                <a:ln w="17352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112-4EC5-B36D-84A77058382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12-4EC5-B36D-84A77058382E}"/>
                </c:ext>
              </c:extLst>
            </c:dLbl>
            <c:numFmt formatCode="0" sourceLinked="0"/>
            <c:spPr>
              <a:noFill/>
              <a:ln w="1735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Sheet1!$B$2:$B$8</c:f>
              <c:strCache>
                <c:ptCount val="7"/>
                <c:pt idx="0">
                  <c:v>domácí</c:v>
                </c:pt>
                <c:pt idx="1">
                  <c:v>zahraniční</c:v>
                </c:pt>
                <c:pt idx="4">
                  <c:v>Turista (s přespáním)</c:v>
                </c:pt>
                <c:pt idx="5">
                  <c:v>Jednodenní návštěvník</c:v>
                </c:pt>
                <c:pt idx="6">
                  <c:v>Tranzitující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52.155887230509997</c:v>
                </c:pt>
                <c:pt idx="1">
                  <c:v>47.844112769490003</c:v>
                </c:pt>
                <c:pt idx="4">
                  <c:v>51.24378109453</c:v>
                </c:pt>
                <c:pt idx="5">
                  <c:v>38.888888888890001</c:v>
                </c:pt>
                <c:pt idx="6">
                  <c:v>9.8673300165840008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2-4EC5-B36D-84A77058382E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kvóta (tolerance +-5 %)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domácí</c:v>
                </c:pt>
                <c:pt idx="1">
                  <c:v>zahraniční</c:v>
                </c:pt>
                <c:pt idx="4">
                  <c:v>Turista (s přespáním)</c:v>
                </c:pt>
                <c:pt idx="5">
                  <c:v>Jednodenní návštěvník</c:v>
                </c:pt>
                <c:pt idx="6">
                  <c:v>Tranzitující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50</c:v>
                </c:pt>
                <c:pt idx="1">
                  <c:v>50</c:v>
                </c:pt>
                <c:pt idx="4">
                  <c:v>50</c:v>
                </c:pt>
                <c:pt idx="5">
                  <c:v>40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12-4EC5-B36D-84A7705838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39248520"/>
        <c:axId val="539254008"/>
      </c:barChart>
      <c:catAx>
        <c:axId val="539248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338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53925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9254008"/>
        <c:scaling>
          <c:orientation val="minMax"/>
          <c:max val="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3924852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631051607031274"/>
          <c:y val="0.81598154279895774"/>
          <c:w val="0.47229049515068139"/>
          <c:h val="0.1185174383916190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7419983638182"/>
          <c:y val="6.8075906761223021E-2"/>
          <c:w val="0.22618951429639128"/>
          <c:h val="0.89387660005715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Turista (s přespáním)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51.24378109453</c:v>
                </c:pt>
                <c:pt idx="1">
                  <c:v>100</c:v>
                </c:pt>
                <c:pt idx="4">
                  <c:v>50.299401197599998</c:v>
                </c:pt>
                <c:pt idx="5">
                  <c:v>53.488372093019997</c:v>
                </c:pt>
                <c:pt idx="6">
                  <c:v>43.851508120650003</c:v>
                </c:pt>
                <c:pt idx="7">
                  <c:v>79.629629629630003</c:v>
                </c:pt>
                <c:pt idx="8">
                  <c:v>55.140186915889998</c:v>
                </c:pt>
                <c:pt idx="9">
                  <c:v>56.097560975610001</c:v>
                </c:pt>
                <c:pt idx="10">
                  <c:v>33.068362480129998</c:v>
                </c:pt>
                <c:pt idx="11">
                  <c:v>71.057192374349995</c:v>
                </c:pt>
                <c:pt idx="12">
                  <c:v>60.465116279070003</c:v>
                </c:pt>
                <c:pt idx="13">
                  <c:v>70.370370370369997</c:v>
                </c:pt>
                <c:pt idx="14">
                  <c:v>68.75</c:v>
                </c:pt>
                <c:pt idx="15">
                  <c:v>73.684210526320001</c:v>
                </c:pt>
                <c:pt idx="16">
                  <c:v>52.941176470590001</c:v>
                </c:pt>
                <c:pt idx="17">
                  <c:v>6.0483870967740003</c:v>
                </c:pt>
                <c:pt idx="18">
                  <c:v>30.120481927709999</c:v>
                </c:pt>
                <c:pt idx="19">
                  <c:v>49.295774647889999</c:v>
                </c:pt>
                <c:pt idx="20">
                  <c:v>57.25190839695</c:v>
                </c:pt>
                <c:pt idx="21">
                  <c:v>60.49382716049</c:v>
                </c:pt>
                <c:pt idx="22">
                  <c:v>85.294117647060006</c:v>
                </c:pt>
                <c:pt idx="23">
                  <c:v>69.230769230769994</c:v>
                </c:pt>
                <c:pt idx="24">
                  <c:v>78.217821782179996</c:v>
                </c:pt>
                <c:pt idx="25">
                  <c:v>75.471698113209996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DB2-B410-6834697C05C0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Jednodenní návštěvník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38.888888888890001</c:v>
                </c:pt>
                <c:pt idx="2">
                  <c:v>100</c:v>
                </c:pt>
                <c:pt idx="4">
                  <c:v>37.7245508982</c:v>
                </c:pt>
                <c:pt idx="5">
                  <c:v>33.333333333330003</c:v>
                </c:pt>
                <c:pt idx="6">
                  <c:v>45.707656612530002</c:v>
                </c:pt>
                <c:pt idx="7">
                  <c:v>20.370370370370001</c:v>
                </c:pt>
                <c:pt idx="8">
                  <c:v>36.91588785047</c:v>
                </c:pt>
                <c:pt idx="9">
                  <c:v>40.243902439019998</c:v>
                </c:pt>
                <c:pt idx="10">
                  <c:v>59.300476947539998</c:v>
                </c:pt>
                <c:pt idx="11">
                  <c:v>16.637781629119999</c:v>
                </c:pt>
                <c:pt idx="12">
                  <c:v>27.906976744190001</c:v>
                </c:pt>
                <c:pt idx="13">
                  <c:v>18.518518518520001</c:v>
                </c:pt>
                <c:pt idx="14">
                  <c:v>18.75</c:v>
                </c:pt>
                <c:pt idx="15">
                  <c:v>10.526315789470001</c:v>
                </c:pt>
                <c:pt idx="16">
                  <c:v>27.450980392160002</c:v>
                </c:pt>
                <c:pt idx="17">
                  <c:v>93.145161290320004</c:v>
                </c:pt>
                <c:pt idx="18">
                  <c:v>65.060240963859997</c:v>
                </c:pt>
                <c:pt idx="19">
                  <c:v>40.845070422539997</c:v>
                </c:pt>
                <c:pt idx="20">
                  <c:v>30.534351145039999</c:v>
                </c:pt>
                <c:pt idx="21">
                  <c:v>17.283950617279999</c:v>
                </c:pt>
                <c:pt idx="22">
                  <c:v>10.29411764706</c:v>
                </c:pt>
                <c:pt idx="23">
                  <c:v>23.07692307692</c:v>
                </c:pt>
                <c:pt idx="24">
                  <c:v>10.89108910891</c:v>
                </c:pt>
                <c:pt idx="25">
                  <c:v>7.547169811321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DB2-B410-6834697C05C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Tranzitující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celek</c:v>
                </c:pt>
                <c:pt idx="1">
                  <c:v>Turista (s přespáním)</c:v>
                </c:pt>
                <c:pt idx="2">
                  <c:v>Jednodenní</c:v>
                </c:pt>
                <c:pt idx="3">
                  <c:v>Tranzitující</c:v>
                </c:pt>
                <c:pt idx="4">
                  <c:v>studenti</c:v>
                </c:pt>
                <c:pt idx="5">
                  <c:v>mladí dospělí</c:v>
                </c:pt>
                <c:pt idx="6">
                  <c:v>rodiny s dětmi</c:v>
                </c:pt>
                <c:pt idx="7">
                  <c:v>profesní návštěvníci</c:v>
                </c:pt>
                <c:pt idx="8">
                  <c:v>prázdná hnízda</c:v>
                </c:pt>
                <c:pt idx="9">
                  <c:v>senioři</c:v>
                </c:pt>
                <c:pt idx="10">
                  <c:v>domácí</c:v>
                </c:pt>
                <c:pt idx="11">
                  <c:v>zahraniční</c:v>
                </c:pt>
                <c:pt idx="12">
                  <c:v>Praha</c:v>
                </c:pt>
                <c:pt idx="13">
                  <c:v>Střední Čechy</c:v>
                </c:pt>
                <c:pt idx="14">
                  <c:v>Jihozápad</c:v>
                </c:pt>
                <c:pt idx="15">
                  <c:v>Severozápad</c:v>
                </c:pt>
                <c:pt idx="16">
                  <c:v>Severovýchod</c:v>
                </c:pt>
                <c:pt idx="17">
                  <c:v>Jihovýchod</c:v>
                </c:pt>
                <c:pt idx="18">
                  <c:v>Střední Morava</c:v>
                </c:pt>
                <c:pt idx="19">
                  <c:v>Moravskoslezsko</c:v>
                </c:pt>
                <c:pt idx="20">
                  <c:v>Slovensko</c:v>
                </c:pt>
                <c:pt idx="21">
                  <c:v>Polsko</c:v>
                </c:pt>
                <c:pt idx="22">
                  <c:v>Německo</c:v>
                </c:pt>
                <c:pt idx="23">
                  <c:v>Rakousko</c:v>
                </c:pt>
                <c:pt idx="24">
                  <c:v>Evropa - ostatní</c:v>
                </c:pt>
                <c:pt idx="25">
                  <c:v>mimo Evropu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9.8673300165840008</c:v>
                </c:pt>
                <c:pt idx="3">
                  <c:v>100</c:v>
                </c:pt>
                <c:pt idx="4">
                  <c:v>11.976047904190001</c:v>
                </c:pt>
                <c:pt idx="5">
                  <c:v>13.178294573640001</c:v>
                </c:pt>
                <c:pt idx="6">
                  <c:v>10.440835266820001</c:v>
                </c:pt>
                <c:pt idx="8">
                  <c:v>7.9439252336450004</c:v>
                </c:pt>
                <c:pt idx="9">
                  <c:v>3.6585365853659999</c:v>
                </c:pt>
                <c:pt idx="10">
                  <c:v>7.6311605723370004</c:v>
                </c:pt>
                <c:pt idx="11">
                  <c:v>12.30502599653</c:v>
                </c:pt>
                <c:pt idx="12">
                  <c:v>11.62790697674</c:v>
                </c:pt>
                <c:pt idx="13">
                  <c:v>11.11111111111</c:v>
                </c:pt>
                <c:pt idx="14">
                  <c:v>12.5</c:v>
                </c:pt>
                <c:pt idx="15">
                  <c:v>15.78947368421</c:v>
                </c:pt>
                <c:pt idx="16">
                  <c:v>19.607843137250001</c:v>
                </c:pt>
                <c:pt idx="17">
                  <c:v>0.8064516129032</c:v>
                </c:pt>
                <c:pt idx="18">
                  <c:v>4.819277108434</c:v>
                </c:pt>
                <c:pt idx="19">
                  <c:v>9.8591549295770005</c:v>
                </c:pt>
                <c:pt idx="20">
                  <c:v>12.21374045802</c:v>
                </c:pt>
                <c:pt idx="21">
                  <c:v>22.222222222220001</c:v>
                </c:pt>
                <c:pt idx="22">
                  <c:v>4.4117647058819998</c:v>
                </c:pt>
                <c:pt idx="23">
                  <c:v>7.6923076923079998</c:v>
                </c:pt>
                <c:pt idx="24">
                  <c:v>10.89108910891</c:v>
                </c:pt>
                <c:pt idx="25">
                  <c:v>16.981132075470001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4-4DB2-B410-6834697C0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797648"/>
        <c:axId val="674798432"/>
      </c:barChart>
      <c:catAx>
        <c:axId val="674797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79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7984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797648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60790628405842873"/>
          <c:h val="4.6642725347001847E-2"/>
        </c:manualLayout>
      </c:layout>
      <c:overlay val="0"/>
      <c:spPr>
        <a:noFill/>
        <a:ln w="1962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25360192967414"/>
          <c:y val="3.5289761031145297E-2"/>
          <c:w val="0.32976479364623756"/>
          <c:h val="0.923028101518852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51.24378109453</c:v>
                </c:pt>
                <c:pt idx="1">
                  <c:v>52.413793103449997</c:v>
                </c:pt>
                <c:pt idx="2">
                  <c:v>50.159744408949997</c:v>
                </c:pt>
                <c:pt idx="3">
                  <c:v>48.529411764709998</c:v>
                </c:pt>
                <c:pt idx="4">
                  <c:v>50.877192982460002</c:v>
                </c:pt>
                <c:pt idx="5">
                  <c:v>51.440329218110001</c:v>
                </c:pt>
                <c:pt idx="6">
                  <c:v>45.172413793099999</c:v>
                </c:pt>
                <c:pt idx="7">
                  <c:v>54.295532646049999</c:v>
                </c:pt>
                <c:pt idx="8">
                  <c:v>58.474576271190003</c:v>
                </c:pt>
                <c:pt idx="9">
                  <c:v>53.658536585370001</c:v>
                </c:pt>
                <c:pt idx="10">
                  <c:v>60.869565217389997</c:v>
                </c:pt>
                <c:pt idx="11">
                  <c:v>60.189573459720002</c:v>
                </c:pt>
                <c:pt idx="12">
                  <c:v>46.351084812620002</c:v>
                </c:pt>
                <c:pt idx="13">
                  <c:v>45.97701149425</c:v>
                </c:pt>
                <c:pt idx="14">
                  <c:v>50.295857988169999</c:v>
                </c:pt>
                <c:pt idx="15">
                  <c:v>56.097560975610001</c:v>
                </c:pt>
                <c:pt idx="16">
                  <c:v>42.857142857139998</c:v>
                </c:pt>
                <c:pt idx="17">
                  <c:v>52.049180327869998</c:v>
                </c:pt>
                <c:pt idx="18">
                  <c:v>54.545454545449999</c:v>
                </c:pt>
                <c:pt idx="19">
                  <c:v>41.363636363639998</c:v>
                </c:pt>
                <c:pt idx="20">
                  <c:v>50.209205020920002</c:v>
                </c:pt>
                <c:pt idx="21">
                  <c:v>57.458563535910002</c:v>
                </c:pt>
                <c:pt idx="22">
                  <c:v>52.380952380949999</c:v>
                </c:pt>
                <c:pt idx="23">
                  <c:v>56.097560975610001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258-B463-99C4FB53EF5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38.888888888890001</c:v>
                </c:pt>
                <c:pt idx="1">
                  <c:v>36.551724137930002</c:v>
                </c:pt>
                <c:pt idx="2">
                  <c:v>41.054313099040002</c:v>
                </c:pt>
                <c:pt idx="3">
                  <c:v>42.647058823530003</c:v>
                </c:pt>
                <c:pt idx="4">
                  <c:v>37.719298245609998</c:v>
                </c:pt>
                <c:pt idx="5">
                  <c:v>38.683127572019998</c:v>
                </c:pt>
                <c:pt idx="6">
                  <c:v>42.413793103449997</c:v>
                </c:pt>
                <c:pt idx="7">
                  <c:v>36.082474226800002</c:v>
                </c:pt>
                <c:pt idx="8">
                  <c:v>35.593220338979997</c:v>
                </c:pt>
                <c:pt idx="9">
                  <c:v>40.243902439019998</c:v>
                </c:pt>
                <c:pt idx="10">
                  <c:v>31.304347826090002</c:v>
                </c:pt>
                <c:pt idx="11">
                  <c:v>30.331753554500001</c:v>
                </c:pt>
                <c:pt idx="12">
                  <c:v>42.800788954639998</c:v>
                </c:pt>
                <c:pt idx="13">
                  <c:v>42.528735632180002</c:v>
                </c:pt>
                <c:pt idx="14">
                  <c:v>37.869822485210001</c:v>
                </c:pt>
                <c:pt idx="15">
                  <c:v>40.243902439019998</c:v>
                </c:pt>
                <c:pt idx="16">
                  <c:v>51.428571428570002</c:v>
                </c:pt>
                <c:pt idx="17">
                  <c:v>34.01639344262</c:v>
                </c:pt>
                <c:pt idx="18">
                  <c:v>35.353535353540003</c:v>
                </c:pt>
                <c:pt idx="19">
                  <c:v>50</c:v>
                </c:pt>
                <c:pt idx="20">
                  <c:v>38.912133891209997</c:v>
                </c:pt>
                <c:pt idx="21">
                  <c:v>35.91160220994</c:v>
                </c:pt>
                <c:pt idx="22">
                  <c:v>35.71428571429</c:v>
                </c:pt>
                <c:pt idx="23">
                  <c:v>40.243902439019998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258-B463-99C4FB53EF58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 w="19629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cs-CZ" sz="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4"/>
                <c:pt idx="0">
                  <c:v>celek</c:v>
                </c:pt>
                <c:pt idx="1">
                  <c:v>Muž</c:v>
                </c:pt>
                <c:pt idx="2">
                  <c:v>Žena</c:v>
                </c:pt>
                <c:pt idx="3">
                  <c:v>15 — 19 let</c:v>
                </c:pt>
                <c:pt idx="4">
                  <c:v>20 — 24 let</c:v>
                </c:pt>
                <c:pt idx="5">
                  <c:v>25 — 34 let</c:v>
                </c:pt>
                <c:pt idx="6">
                  <c:v>35 — 44 let</c:v>
                </c:pt>
                <c:pt idx="7">
                  <c:v>45 — 54 let</c:v>
                </c:pt>
                <c:pt idx="8">
                  <c:v>55 — 64 let</c:v>
                </c:pt>
                <c:pt idx="9">
                  <c:v>65 nebo více let</c:v>
                </c:pt>
                <c:pt idx="10">
                  <c:v>Podnikatel, manažer</c:v>
                </c:pt>
                <c:pt idx="11">
                  <c:v>Specialista, odborník</c:v>
                </c:pt>
                <c:pt idx="12">
                  <c:v>Řadový zaměstnanec</c:v>
                </c:pt>
                <c:pt idx="13">
                  <c:v>Živnostník, OSVČ</c:v>
                </c:pt>
                <c:pt idx="14">
                  <c:v>Student</c:v>
                </c:pt>
                <c:pt idx="15">
                  <c:v>Důchodce</c:v>
                </c:pt>
                <c:pt idx="16">
                  <c:v>Mateřská/rodičovská, nezaměstnaní</c:v>
                </c:pt>
                <c:pt idx="17">
                  <c:v>Mladí, žijící sami / s jinými mladými / u rodičů</c:v>
                </c:pt>
                <c:pt idx="18">
                  <c:v>Mladé páry bez dětí</c:v>
                </c:pt>
                <c:pt idx="19">
                  <c:v>Mladé rodiny s malými dětmi</c:v>
                </c:pt>
                <c:pt idx="20">
                  <c:v>Rodiny s většími či dospívajícími dětmi</c:v>
                </c:pt>
                <c:pt idx="21">
                  <c:v>Lidé středního věku (již) bez dětí v domácnosti</c:v>
                </c:pt>
                <c:pt idx="22">
                  <c:v>Lidé v pokročilém věku pracující</c:v>
                </c:pt>
                <c:pt idx="23">
                  <c:v>Lidé v pokročilém věku důchodci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9.8673300165840008</c:v>
                </c:pt>
                <c:pt idx="1">
                  <c:v>11.034482758619999</c:v>
                </c:pt>
                <c:pt idx="2">
                  <c:v>8.7859424920129996</c:v>
                </c:pt>
                <c:pt idx="3">
                  <c:v>8.8235294117649996</c:v>
                </c:pt>
                <c:pt idx="4">
                  <c:v>11.403508771929999</c:v>
                </c:pt>
                <c:pt idx="5">
                  <c:v>9.8765432098769992</c:v>
                </c:pt>
                <c:pt idx="6">
                  <c:v>12.413793103450001</c:v>
                </c:pt>
                <c:pt idx="7">
                  <c:v>9.6219931271480004</c:v>
                </c:pt>
                <c:pt idx="8">
                  <c:v>5.9322033898309998</c:v>
                </c:pt>
                <c:pt idx="9">
                  <c:v>6.0975609756100004</c:v>
                </c:pt>
                <c:pt idx="10">
                  <c:v>7.8260869565220004</c:v>
                </c:pt>
                <c:pt idx="11">
                  <c:v>9.4786729857819996</c:v>
                </c:pt>
                <c:pt idx="12">
                  <c:v>10.84812623274</c:v>
                </c:pt>
                <c:pt idx="13">
                  <c:v>11.494252873560001</c:v>
                </c:pt>
                <c:pt idx="14">
                  <c:v>11.834319526630001</c:v>
                </c:pt>
                <c:pt idx="15">
                  <c:v>3.6585365853659999</c:v>
                </c:pt>
                <c:pt idx="16">
                  <c:v>5.7142857142860004</c:v>
                </c:pt>
                <c:pt idx="17">
                  <c:v>13.934426229510001</c:v>
                </c:pt>
                <c:pt idx="18">
                  <c:v>10.101010101010001</c:v>
                </c:pt>
                <c:pt idx="19">
                  <c:v>8.6363636363640008</c:v>
                </c:pt>
                <c:pt idx="20">
                  <c:v>10.87866108787</c:v>
                </c:pt>
                <c:pt idx="21">
                  <c:v>6.6298342541439998</c:v>
                </c:pt>
                <c:pt idx="22">
                  <c:v>11.904761904760001</c:v>
                </c:pt>
                <c:pt idx="23">
                  <c:v>3.6585365853659999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F-4258-B463-99C4FB53EF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74814896"/>
        <c:axId val="674805096"/>
      </c:barChart>
      <c:catAx>
        <c:axId val="674814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7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</a:defRPr>
            </a:pPr>
            <a:endParaRPr lang="cs-CZ"/>
          </a:p>
        </c:txPr>
        <c:crossAx val="6748050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6748050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74814896"/>
        <c:crosses val="max"/>
        <c:crossBetween val="between"/>
        <c:majorUnit val="0.2"/>
        <c:minorUnit val="0.2"/>
      </c:valAx>
      <c:spPr>
        <a:noFill/>
        <a:ln w="1962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7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8163450591576"/>
          <c:y val="5.0443335972281525E-2"/>
          <c:w val="0.23775485113343228"/>
          <c:h val="0.38664191767799899"/>
        </c:manualLayout>
      </c:layout>
      <c:doughnutChart>
        <c:varyColors val="1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E4-43B4-91A7-B6A73821F52D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E4-43B4-91A7-B6A73821F52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E4-43B4-91A7-B6A73821F52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E4-43B4-91A7-B6A73821F52D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E4-43B4-91A7-B6A73821F52D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E4-43B4-91A7-B6A73821F52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E4-43B4-91A7-B6A73821F5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CE4-43B4-91A7-B6A73821F5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CE4-43B4-91A7-B6A73821F5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CE4-43B4-91A7-B6A73821F52D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E4-43B4-91A7-B6A73821F52D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E4-43B4-91A7-B6A73821F52D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CE4-43B4-91A7-B6A73821F52D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CE4-43B4-91A7-B6A73821F52D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CE4-43B4-91A7-B6A73821F52D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CE4-43B4-91A7-B6A73821F52D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Mladí, žijící sami / s jinými mladými / u rodičů</c:v>
                </c:pt>
                <c:pt idx="1">
                  <c:v>Mladé páry bez dětí</c:v>
                </c:pt>
                <c:pt idx="2">
                  <c:v>Mladé rodiny s malými dětmi</c:v>
                </c:pt>
                <c:pt idx="3">
                  <c:v>Rodiny s většími či dospívajícími dětmi</c:v>
                </c:pt>
                <c:pt idx="4">
                  <c:v>Lidé středního věku (již) bez dětí v domácnosti</c:v>
                </c:pt>
                <c:pt idx="5">
                  <c:v>Lidé v pokročilém věku pracující</c:v>
                </c:pt>
                <c:pt idx="6">
                  <c:v>Lidé v pokročilém věku důchodci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20.23217247098</c:v>
                </c:pt>
                <c:pt idx="1">
                  <c:v>16.417910447760001</c:v>
                </c:pt>
                <c:pt idx="2">
                  <c:v>18.242122719729998</c:v>
                </c:pt>
                <c:pt idx="3">
                  <c:v>19.817578772800001</c:v>
                </c:pt>
                <c:pt idx="4">
                  <c:v>15.008291873959999</c:v>
                </c:pt>
                <c:pt idx="5">
                  <c:v>3.4825870646769999</c:v>
                </c:pt>
                <c:pt idx="6">
                  <c:v>6.7993366500830001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E4-43B4-91A7-B6A73821F5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6.4235635745269568E-2"/>
          <c:y val="0.46628786408513573"/>
          <c:w val="0.7328071183582886"/>
          <c:h val="0.3878312752711025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6259210497789E-2"/>
          <c:y val="0.20970969336441186"/>
          <c:w val="0.90362162344777297"/>
          <c:h val="0.47841727614251467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2BA-4BFF-9485-2475B469D86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01-46DB-A854-0F434585C15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901-46DB-A854-0F434585C15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1-46DB-A854-0F434585C15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01-46DB-A854-0F434585C15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01-46DB-A854-0F434585C156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01-46DB-A854-0F434585C156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01-46DB-A854-0F434585C156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01-46DB-A854-0F434585C156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01-46DB-A854-0F434585C156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901-46DB-A854-0F434585C156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901-46DB-A854-0F434585C156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01-46DB-A854-0F434585C156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901-46DB-A854-0F434585C156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901-46DB-A854-0F434585C156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901-46DB-A854-0F434585C156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901-46DB-A854-0F434585C156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901-46DB-A854-0F434585C156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901-46DB-A854-0F434585C156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901-46DB-A854-0F434585C156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901-46DB-A854-0F434585C156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901-46DB-A854-0F434585C156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901-46DB-A854-0F434585C156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901-46DB-A854-0F434585C156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901-46DB-A854-0F434585C156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15–19 let</c:v>
                </c:pt>
                <c:pt idx="1">
                  <c:v>20–24 let</c:v>
                </c:pt>
                <c:pt idx="2">
                  <c:v>25–34 let</c:v>
                </c:pt>
                <c:pt idx="3">
                  <c:v>35–44 let</c:v>
                </c:pt>
                <c:pt idx="4">
                  <c:v>45–54 let</c:v>
                </c:pt>
                <c:pt idx="5">
                  <c:v>55–64 let</c:v>
                </c:pt>
                <c:pt idx="6">
                  <c:v>65 a více let</c:v>
                </c:pt>
              </c:strCache>
            </c:strRef>
          </c:cat>
          <c:val>
            <c:numRef>
              <c:f>Sheet1!$B$3:$B$9</c:f>
              <c:numCache>
                <c:formatCode>###0.0</c:formatCode>
                <c:ptCount val="7"/>
                <c:pt idx="0">
                  <c:v>5.6384742951910001</c:v>
                </c:pt>
                <c:pt idx="1">
                  <c:v>9.4527363184080002</c:v>
                </c:pt>
                <c:pt idx="2">
                  <c:v>20.14925373134</c:v>
                </c:pt>
                <c:pt idx="3">
                  <c:v>24.0464344942</c:v>
                </c:pt>
                <c:pt idx="4">
                  <c:v>24.129353233829999</c:v>
                </c:pt>
                <c:pt idx="5">
                  <c:v>9.7844112769489993</c:v>
                </c:pt>
                <c:pt idx="6">
                  <c:v>6.7993366500830001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01-46DB-A854-0F434585C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7301488"/>
        <c:axId val="667302272"/>
      </c:barChart>
      <c:catAx>
        <c:axId val="66730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8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667302272"/>
        <c:crosses val="autoZero"/>
        <c:auto val="1"/>
        <c:lblAlgn val="ctr"/>
        <c:lblOffset val="100"/>
        <c:noMultiLvlLbl val="0"/>
      </c:catAx>
      <c:valAx>
        <c:axId val="667302272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667301488"/>
        <c:crosses val="autoZero"/>
        <c:crossBetween val="between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81346165999722"/>
          <c:y val="3.127059247832982E-2"/>
          <c:w val="0.58239810147857141"/>
          <c:h val="0.93085093719745426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33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7A-4554-8DB5-7F9ECD9D721E}"/>
              </c:ext>
            </c:extLst>
          </c:dPt>
          <c:dPt>
            <c:idx val="1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7A-4554-8DB5-7F9ECD9D721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7A-4554-8DB5-7F9ECD9D721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7A-4554-8DB5-7F9ECD9D721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7A-4554-8DB5-7F9ECD9D721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87A-4554-8DB5-7F9ECD9D721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7A-4554-8DB5-7F9ECD9D721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7A-4554-8DB5-7F9ECD9D721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87A-4554-8DB5-7F9ECD9D721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87A-4554-8DB5-7F9ECD9D721E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87A-4554-8DB5-7F9ECD9D721E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87A-4554-8DB5-7F9ECD9D721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87A-4554-8DB5-7F9ECD9D721E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87A-4554-8DB5-7F9ECD9D721E}"/>
              </c:ext>
            </c:extLst>
          </c:dPt>
          <c:dPt>
            <c:idx val="14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87A-4554-8DB5-7F9ECD9D721E}"/>
              </c:ext>
            </c:extLst>
          </c:dPt>
          <c:dPt>
            <c:idx val="15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87A-4554-8DB5-7F9ECD9D721E}"/>
              </c:ext>
            </c:extLst>
          </c:dPt>
          <c:dPt>
            <c:idx val="16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87A-4554-8DB5-7F9ECD9D721E}"/>
              </c:ext>
            </c:extLst>
          </c:dPt>
          <c:dPt>
            <c:idx val="17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87A-4554-8DB5-7F9ECD9D721E}"/>
              </c:ext>
            </c:extLst>
          </c:dPt>
          <c:dPt>
            <c:idx val="18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87A-4554-8DB5-7F9ECD9D721E}"/>
              </c:ext>
            </c:extLst>
          </c:dPt>
          <c:dPt>
            <c:idx val="19"/>
            <c:invertIfNegative val="0"/>
            <c:bubble3D val="0"/>
            <c:spPr>
              <a:solidFill>
                <a:srgbClr val="33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287A-4554-8DB5-7F9ECD9D721E}"/>
              </c:ext>
            </c:extLst>
          </c:dPt>
          <c:dLbls>
            <c:dLbl>
              <c:idx val="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87A-4554-8DB5-7F9ECD9D721E}"/>
                </c:ext>
              </c:extLst>
            </c:dLbl>
            <c:dLbl>
              <c:idx val="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7A-4554-8DB5-7F9ECD9D721E}"/>
                </c:ext>
              </c:extLst>
            </c:dLbl>
            <c:dLbl>
              <c:idx val="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7A-4554-8DB5-7F9ECD9D721E}"/>
                </c:ext>
              </c:extLst>
            </c:dLbl>
            <c:dLbl>
              <c:idx val="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87A-4554-8DB5-7F9ECD9D721E}"/>
                </c:ext>
              </c:extLst>
            </c:dLbl>
            <c:dLbl>
              <c:idx val="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87A-4554-8DB5-7F9ECD9D721E}"/>
                </c:ext>
              </c:extLst>
            </c:dLbl>
            <c:dLbl>
              <c:idx val="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87A-4554-8DB5-7F9ECD9D721E}"/>
                </c:ext>
              </c:extLst>
            </c:dLbl>
            <c:dLbl>
              <c:idx val="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87A-4554-8DB5-7F9ECD9D721E}"/>
                </c:ext>
              </c:extLst>
            </c:dLbl>
            <c:dLbl>
              <c:idx val="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87A-4554-8DB5-7F9ECD9D721E}"/>
                </c:ext>
              </c:extLst>
            </c:dLbl>
            <c:dLbl>
              <c:idx val="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87A-4554-8DB5-7F9ECD9D721E}"/>
                </c:ext>
              </c:extLst>
            </c:dLbl>
            <c:dLbl>
              <c:idx val="14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287A-4554-8DB5-7F9ECD9D721E}"/>
                </c:ext>
              </c:extLst>
            </c:dLbl>
            <c:dLbl>
              <c:idx val="15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287A-4554-8DB5-7F9ECD9D721E}"/>
                </c:ext>
              </c:extLst>
            </c:dLbl>
            <c:dLbl>
              <c:idx val="16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287A-4554-8DB5-7F9ECD9D721E}"/>
                </c:ext>
              </c:extLst>
            </c:dLbl>
            <c:dLbl>
              <c:idx val="17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287A-4554-8DB5-7F9ECD9D721E}"/>
                </c:ext>
              </c:extLst>
            </c:dLbl>
            <c:dLbl>
              <c:idx val="18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287A-4554-8DB5-7F9ECD9D721E}"/>
                </c:ext>
              </c:extLst>
            </c:dLbl>
            <c:dLbl>
              <c:idx val="19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287A-4554-8DB5-7F9ECD9D721E}"/>
                </c:ext>
              </c:extLst>
            </c:dLbl>
            <c:dLbl>
              <c:idx val="20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287A-4554-8DB5-7F9ECD9D721E}"/>
                </c:ext>
              </c:extLst>
            </c:dLbl>
            <c:dLbl>
              <c:idx val="21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287A-4554-8DB5-7F9ECD9D721E}"/>
                </c:ext>
              </c:extLst>
            </c:dLbl>
            <c:dLbl>
              <c:idx val="22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287A-4554-8DB5-7F9ECD9D721E}"/>
                </c:ext>
              </c:extLst>
            </c:dLbl>
            <c:dLbl>
              <c:idx val="23"/>
              <c:numFmt formatCode="#,##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287A-4554-8DB5-7F9ECD9D721E}"/>
                </c:ext>
              </c:extLst>
            </c:dLbl>
            <c:dLbl>
              <c:idx val="26"/>
              <c:numFmt formatCode="#,##0.0" sourceLinked="0"/>
              <c:spPr>
                <a:noFill/>
                <a:ln w="2544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287A-4554-8DB5-7F9ECD9D721E}"/>
                </c:ext>
              </c:extLst>
            </c:dLbl>
            <c:numFmt formatCode="#,##0" sourceLinked="0"/>
            <c:spPr>
              <a:noFill/>
              <a:ln w="2544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Jihomoravský kraj</c:v>
                </c:pt>
                <c:pt idx="1">
                  <c:v>Hlavní město Praha</c:v>
                </c:pt>
                <c:pt idx="2">
                  <c:v>Moravskoslezský kraj</c:v>
                </c:pt>
                <c:pt idx="3">
                  <c:v>Středočeský kraj</c:v>
                </c:pt>
                <c:pt idx="4">
                  <c:v>Olomoucký kraj</c:v>
                </c:pt>
                <c:pt idx="5">
                  <c:v>Zlínský kraj</c:v>
                </c:pt>
                <c:pt idx="6">
                  <c:v>Vysočina</c:v>
                </c:pt>
                <c:pt idx="7">
                  <c:v>Plzeňský kraj</c:v>
                </c:pt>
                <c:pt idx="8">
                  <c:v>Jihočeský kraj</c:v>
                </c:pt>
                <c:pt idx="9">
                  <c:v>Liberecký kraj</c:v>
                </c:pt>
                <c:pt idx="10">
                  <c:v>Ústecký kraj</c:v>
                </c:pt>
                <c:pt idx="11">
                  <c:v>Pardubický kraj</c:v>
                </c:pt>
                <c:pt idx="12">
                  <c:v>Královéhradecký kraj</c:v>
                </c:pt>
                <c:pt idx="13">
                  <c:v>Karlovarský kraj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33.386327503970001</c:v>
                </c:pt>
                <c:pt idx="1">
                  <c:v>12.559618441970001</c:v>
                </c:pt>
                <c:pt idx="2">
                  <c:v>10.651828298890001</c:v>
                </c:pt>
                <c:pt idx="3">
                  <c:v>7.1542130365660004</c:v>
                </c:pt>
                <c:pt idx="4">
                  <c:v>6.6772655007950004</c:v>
                </c:pt>
                <c:pt idx="5">
                  <c:v>6.3593004769480004</c:v>
                </c:pt>
                <c:pt idx="6">
                  <c:v>5.7233704292530003</c:v>
                </c:pt>
                <c:pt idx="7">
                  <c:v>4.1335453100160002</c:v>
                </c:pt>
                <c:pt idx="8">
                  <c:v>2.8616852146260001</c:v>
                </c:pt>
                <c:pt idx="9">
                  <c:v>2.5437201907790001</c:v>
                </c:pt>
                <c:pt idx="10">
                  <c:v>2.7027027027030002</c:v>
                </c:pt>
                <c:pt idx="11">
                  <c:v>2.5437201907790001</c:v>
                </c:pt>
                <c:pt idx="12">
                  <c:v>2.5437201907790001</c:v>
                </c:pt>
                <c:pt idx="13">
                  <c:v>0.1589825119237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287A-4554-8DB5-7F9ECD9D72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74798040"/>
        <c:axId val="674802352"/>
      </c:barChart>
      <c:catAx>
        <c:axId val="674798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61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Arial" panose="020B0604020202020204" pitchFamily="34" charset="0"/>
              </a:defRPr>
            </a:pPr>
            <a:endParaRPr lang="cs-CZ"/>
          </a:p>
        </c:txPr>
        <c:crossAx val="674802352"/>
        <c:crosses val="autoZero"/>
        <c:auto val="1"/>
        <c:lblAlgn val="ctr"/>
        <c:lblOffset val="100"/>
        <c:noMultiLvlLbl val="0"/>
      </c:catAx>
      <c:valAx>
        <c:axId val="674802352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74798040"/>
        <c:crosses val="autoZero"/>
        <c:crossBetween val="between"/>
      </c:valAx>
      <c:spPr>
        <a:noFill/>
        <a:ln w="25445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6821633929468"/>
          <c:y val="6.4394852073649353E-2"/>
          <c:w val="0.23775485113343228"/>
          <c:h val="0.38664191767799899"/>
        </c:manualLayout>
      </c:layout>
      <c:doughnutChart>
        <c:varyColors val="1"/>
        <c:ser>
          <c:idx val="3"/>
          <c:order val="0"/>
          <c:tx>
            <c:strRef>
              <c:f>Sheet1!$B$2</c:f>
              <c:strCache>
                <c:ptCount val="1"/>
                <c:pt idx="0">
                  <c:v>domácí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8C-4815-9BD0-ABA880A7D59B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8C-4815-9BD0-ABA880A7D59B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8C-4815-9BD0-ABA880A7D59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8C-4815-9BD0-ABA880A7D59B}"/>
              </c:ext>
            </c:extLst>
          </c:dPt>
          <c:dPt>
            <c:idx val="4"/>
            <c:bubble3D val="0"/>
            <c:spPr>
              <a:solidFill>
                <a:srgbClr val="CCE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8C-4815-9BD0-ABA880A7D59B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8C-4815-9BD0-ABA880A7D59B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8C-4815-9BD0-ABA880A7D5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48C-4815-9BD0-ABA880A7D5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48C-4815-9BD0-ABA880A7D5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48C-4815-9BD0-ABA880A7D59B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48C-4815-9BD0-ABA880A7D59B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48C-4815-9BD0-ABA880A7D59B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48C-4815-9BD0-ABA880A7D59B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48C-4815-9BD0-ABA880A7D59B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48C-4815-9BD0-ABA880A7D59B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48C-4815-9BD0-ABA880A7D59B}"/>
                </c:ext>
              </c:extLst>
            </c:dLbl>
            <c:numFmt formatCode="0" sourceLinked="0"/>
            <c:spPr>
              <a:noFill/>
              <a:ln w="121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2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Turista             (s přespáním)</c:v>
                </c:pt>
                <c:pt idx="1">
                  <c:v>Jednodenní návštěvník</c:v>
                </c:pt>
                <c:pt idx="2">
                  <c:v>Tranzitující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33.068362480129998</c:v>
                </c:pt>
                <c:pt idx="1">
                  <c:v>59.300476947539998</c:v>
                </c:pt>
                <c:pt idx="2">
                  <c:v>7.6311605723370004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48C-4815-9BD0-ABA880A7D5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154">
          <a:noFill/>
        </a:ln>
        <a:effectLst/>
      </c:spPr>
    </c:plotArea>
    <c:legend>
      <c:legendPos val="r"/>
      <c:layout>
        <c:manualLayout>
          <c:xMode val="edge"/>
          <c:yMode val="edge"/>
          <c:x val="0.49033105878283928"/>
          <c:y val="7.5645413246836379E-2"/>
          <c:w val="0.19804306394200977"/>
          <c:h val="0.40643329673959294"/>
        </c:manualLayout>
      </c:layout>
      <c:overlay val="0"/>
      <c:spPr>
        <a:noFill/>
        <a:ln w="121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0.3954</cdr:x>
      <cdr:y>0.16078</cdr:y>
    </cdr:from>
    <cdr:to>
      <cdr:x>0.41676</cdr:x>
      <cdr:y>0.1954</cdr:y>
    </cdr:to>
    <cdr:sp macro="" textlink="">
      <cdr:nvSpPr>
        <cdr:cNvPr id="2" name="Šipka: dolů 1">
          <a:extLst xmlns:a="http://schemas.openxmlformats.org/drawingml/2006/main">
            <a:ext uri="{FF2B5EF4-FFF2-40B4-BE49-F238E27FC236}">
              <a16:creationId xmlns:a16="http://schemas.microsoft.com/office/drawing/2014/main" id="{17A2E8AB-3B97-266F-7DE5-5102E0E2F380}"/>
            </a:ext>
          </a:extLst>
        </cdr:cNvPr>
        <cdr:cNvSpPr/>
      </cdr:nvSpPr>
      <cdr:spPr>
        <a:xfrm xmlns:a="http://schemas.openxmlformats.org/drawingml/2006/main">
          <a:off x="3284640" y="835854"/>
          <a:ext cx="177442" cy="179982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36000" tIns="36000" rIns="36000" bIns="36000" rtlCol="0" anchor="t"/>
        <a:lstStyle xmlns:a="http://schemas.openxmlformats.org/drawingml/2006/main">
          <a:defPPr>
            <a:defRPr lang="cs-CZ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0.80063</cdr:x>
      <cdr:y>0.35594</cdr:y>
    </cdr:from>
    <cdr:to>
      <cdr:x>0.82199</cdr:x>
      <cdr:y>0.39056</cdr:y>
    </cdr:to>
    <cdr:sp macro="" textlink="">
      <cdr:nvSpPr>
        <cdr:cNvPr id="3" name="Šipka: dolů 2">
          <a:extLst xmlns:a="http://schemas.openxmlformats.org/drawingml/2006/main">
            <a:ext uri="{FF2B5EF4-FFF2-40B4-BE49-F238E27FC236}">
              <a16:creationId xmlns:a16="http://schemas.microsoft.com/office/drawing/2014/main" id="{4F4D1B84-EAB2-E4B6-382A-072D3BB888F2}"/>
            </a:ext>
          </a:extLst>
        </cdr:cNvPr>
        <cdr:cNvSpPr/>
      </cdr:nvSpPr>
      <cdr:spPr>
        <a:xfrm xmlns:a="http://schemas.openxmlformats.org/drawingml/2006/main">
          <a:off x="6651024" y="1850478"/>
          <a:ext cx="177442" cy="179982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36000" tIns="36000" rIns="36000" bIns="36000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0.36955</cdr:x>
      <cdr:y>0.35594</cdr:y>
    </cdr:from>
    <cdr:to>
      <cdr:x>0.39091</cdr:x>
      <cdr:y>0.39056</cdr:y>
    </cdr:to>
    <cdr:sp macro="" textlink="">
      <cdr:nvSpPr>
        <cdr:cNvPr id="4" name="Šipka: dolů 3">
          <a:extLst xmlns:a="http://schemas.openxmlformats.org/drawingml/2006/main">
            <a:ext uri="{FF2B5EF4-FFF2-40B4-BE49-F238E27FC236}">
              <a16:creationId xmlns:a16="http://schemas.microsoft.com/office/drawing/2014/main" id="{4B60363D-FF66-ECD7-F944-22703DC19D69}"/>
            </a:ext>
          </a:extLst>
        </cdr:cNvPr>
        <cdr:cNvSpPr/>
      </cdr:nvSpPr>
      <cdr:spPr>
        <a:xfrm xmlns:a="http://schemas.openxmlformats.org/drawingml/2006/main">
          <a:off x="3069916" y="1850478"/>
          <a:ext cx="177442" cy="179982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36000" tIns="36000" rIns="36000" bIns="36000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0.78342</cdr:x>
      <cdr:y>0.45719</cdr:y>
    </cdr:from>
    <cdr:to>
      <cdr:x>0.80478</cdr:x>
      <cdr:y>0.49181</cdr:y>
    </cdr:to>
    <cdr:sp macro="" textlink="">
      <cdr:nvSpPr>
        <cdr:cNvPr id="5" name="Šipka: dolů 4">
          <a:extLst xmlns:a="http://schemas.openxmlformats.org/drawingml/2006/main">
            <a:ext uri="{FF2B5EF4-FFF2-40B4-BE49-F238E27FC236}">
              <a16:creationId xmlns:a16="http://schemas.microsoft.com/office/drawing/2014/main" id="{978845A1-2179-8832-D8C3-929FC70CF38A}"/>
            </a:ext>
          </a:extLst>
        </cdr:cNvPr>
        <cdr:cNvSpPr/>
      </cdr:nvSpPr>
      <cdr:spPr>
        <a:xfrm xmlns:a="http://schemas.openxmlformats.org/drawingml/2006/main">
          <a:off x="6508038" y="2376866"/>
          <a:ext cx="177442" cy="179982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36000" tIns="36000" rIns="36000" bIns="36000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00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0.3372</cdr:x>
      <cdr:y>0.65436</cdr:y>
    </cdr:from>
    <cdr:to>
      <cdr:x>0.35856</cdr:x>
      <cdr:y>0.68898</cdr:y>
    </cdr:to>
    <cdr:sp macro="" textlink="">
      <cdr:nvSpPr>
        <cdr:cNvPr id="6" name="Šipka: dolů 5">
          <a:extLst xmlns:a="http://schemas.openxmlformats.org/drawingml/2006/main">
            <a:ext uri="{FF2B5EF4-FFF2-40B4-BE49-F238E27FC236}">
              <a16:creationId xmlns:a16="http://schemas.microsoft.com/office/drawing/2014/main" id="{DEF5C733-43F2-8A12-A19D-7FDABF780130}"/>
            </a:ext>
          </a:extLst>
        </cdr:cNvPr>
        <cdr:cNvSpPr/>
      </cdr:nvSpPr>
      <cdr:spPr>
        <a:xfrm xmlns:a="http://schemas.openxmlformats.org/drawingml/2006/main">
          <a:off x="2801176" y="3401883"/>
          <a:ext cx="177442" cy="179982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36000" tIns="36000" rIns="36000" bIns="36000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0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4253" cy="5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defTabSz="966760">
              <a:defRPr sz="13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368" y="1"/>
            <a:ext cx="2984253" cy="5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algn="r" defTabSz="966760">
              <a:defRPr sz="13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105"/>
            <a:ext cx="2984253" cy="5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defTabSz="966760">
              <a:defRPr sz="13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368" y="9517105"/>
            <a:ext cx="2984253" cy="5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algn="r" defTabSz="966760">
              <a:defRPr sz="1300">
                <a:latin typeface="Arial" panose="020B0604020202020204" pitchFamily="34" charset="0"/>
              </a:defRPr>
            </a:lvl1pPr>
          </a:lstStyle>
          <a:p>
            <a:fld id="{10CD66CE-47F6-47DD-91F4-5461BF745A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25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253" cy="501638"/>
          </a:xfrm>
          <a:prstGeom prst="rect">
            <a:avLst/>
          </a:prstGeom>
        </p:spPr>
        <p:txBody>
          <a:bodyPr vert="horz" lIns="89383" tIns="44691" rIns="89383" bIns="4469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368" y="1"/>
            <a:ext cx="2984253" cy="501638"/>
          </a:xfrm>
          <a:prstGeom prst="rect">
            <a:avLst/>
          </a:prstGeom>
        </p:spPr>
        <p:txBody>
          <a:bodyPr vert="horz" lIns="89383" tIns="44691" rIns="89383" bIns="44691" rtlCol="0"/>
          <a:lstStyle>
            <a:lvl1pPr algn="r">
              <a:defRPr sz="1200"/>
            </a:lvl1pPr>
          </a:lstStyle>
          <a:p>
            <a:fld id="{84840AA5-F109-4016-BA0A-6AFFA5899576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83" tIns="44691" rIns="89383" bIns="4469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199" y="4821647"/>
            <a:ext cx="5511765" cy="3946116"/>
          </a:xfrm>
          <a:prstGeom prst="rect">
            <a:avLst/>
          </a:prstGeom>
        </p:spPr>
        <p:txBody>
          <a:bodyPr vert="horz" lIns="89383" tIns="44691" rIns="89383" bIns="4469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8662"/>
            <a:ext cx="2984253" cy="501638"/>
          </a:xfrm>
          <a:prstGeom prst="rect">
            <a:avLst/>
          </a:prstGeom>
        </p:spPr>
        <p:txBody>
          <a:bodyPr vert="horz" lIns="89383" tIns="44691" rIns="89383" bIns="4469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368" y="9518662"/>
            <a:ext cx="2984253" cy="501638"/>
          </a:xfrm>
          <a:prstGeom prst="rect">
            <a:avLst/>
          </a:prstGeom>
        </p:spPr>
        <p:txBody>
          <a:bodyPr vert="horz" lIns="89383" tIns="44691" rIns="89383" bIns="44691" rtlCol="0" anchor="b"/>
          <a:lstStyle>
            <a:lvl1pPr algn="r">
              <a:defRPr sz="1200"/>
            </a:lvl1pPr>
          </a:lstStyle>
          <a:p>
            <a:fld id="{AEBF6CA6-4895-4B0F-993F-A94B2DA41D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38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7A022-4CAA-4841-B249-5968FA8F866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30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7A022-4CAA-4841-B249-5968FA8F8666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35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7A022-4CAA-4841-B249-5968FA8F866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3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0375" y="828675"/>
            <a:ext cx="5008563" cy="3756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8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0375" y="828675"/>
            <a:ext cx="5008563" cy="3756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9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0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0375" y="828675"/>
            <a:ext cx="5008563" cy="3756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10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7A022-4CAA-4841-B249-5968FA8F866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23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7A022-4CAA-4841-B249-5968FA8F8666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57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7A022-4CAA-4841-B249-5968FA8F8666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26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7A022-4CAA-4841-B249-5968FA8F8666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42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06337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 sz="2600" b="0" kern="12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 sz="1300"/>
            </a:lvl1pPr>
            <a:lvl2pPr>
              <a:buSzPct val="110000"/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1624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ěl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2C8419FF-18AE-2914-43C4-8F854AA826ED}"/>
              </a:ext>
            </a:extLst>
          </p:cNvPr>
          <p:cNvGrpSpPr/>
          <p:nvPr userDrawn="1"/>
        </p:nvGrpSpPr>
        <p:grpSpPr>
          <a:xfrm>
            <a:off x="2447764" y="3140968"/>
            <a:ext cx="2376264" cy="2169095"/>
            <a:chOff x="1187624" y="1988840"/>
            <a:chExt cx="2304256" cy="2016224"/>
          </a:xfrm>
        </p:grpSpPr>
        <p:pic>
          <p:nvPicPr>
            <p:cNvPr id="5" name="Obrázek 4" descr="Obsah obrázku text&#10;&#10;Popis byl vytvořen automaticky">
              <a:extLst>
                <a:ext uri="{FF2B5EF4-FFF2-40B4-BE49-F238E27FC236}">
                  <a16:creationId xmlns:a16="http://schemas.microsoft.com/office/drawing/2014/main" id="{B010A109-8162-AB66-2E39-1A5CB104AB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02"/>
            <a:stretch/>
          </p:blipFill>
          <p:spPr>
            <a:xfrm>
              <a:off x="1187624" y="1988840"/>
              <a:ext cx="1368152" cy="2016224"/>
            </a:xfrm>
            <a:prstGeom prst="rect">
              <a:avLst/>
            </a:prstGeom>
          </p:spPr>
        </p:pic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F76C7CBB-73FC-95C1-A78B-48188DEEA13F}"/>
                </a:ext>
              </a:extLst>
            </p:cNvPr>
            <p:cNvSpPr/>
            <p:nvPr userDrawn="1"/>
          </p:nvSpPr>
          <p:spPr>
            <a:xfrm>
              <a:off x="1691680" y="2744924"/>
              <a:ext cx="1800200" cy="1260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347864" y="4344090"/>
            <a:ext cx="4320480" cy="57626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tabLst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43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ředěl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896" y="4644281"/>
            <a:ext cx="4320480" cy="5762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solidFill>
                  <a:schemeClr val="accent1"/>
                </a:solidFill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tabLst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54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00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16632"/>
            <a:ext cx="6552727" cy="9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styl.</a:t>
            </a:r>
            <a:endParaRPr lang="cs-CZ" alt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69058"/>
            <a:ext cx="8424936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</a:t>
            </a:r>
          </a:p>
          <a:p>
            <a:pPr lvl="2"/>
            <a:r>
              <a:rPr lang="cs-CZ" altLang="cs-CZ" dirty="0" err="1"/>
              <a:t>Lorem</a:t>
            </a:r>
            <a:endParaRPr lang="cs-CZ" altLang="cs-CZ" dirty="0"/>
          </a:p>
          <a:p>
            <a:pPr lvl="1"/>
            <a:endParaRPr lang="cs-CZ" altLang="cs-CZ" dirty="0"/>
          </a:p>
          <a:p>
            <a:pPr lvl="2"/>
            <a:endParaRPr lang="cs-CZ" altLang="cs-CZ" sz="1400" dirty="0"/>
          </a:p>
          <a:p>
            <a:pPr lvl="1"/>
            <a:endParaRPr lang="cs-CZ" altLang="cs-CZ" sz="1400" dirty="0"/>
          </a:p>
          <a:p>
            <a:pPr lvl="1"/>
            <a:endParaRPr lang="cs-CZ" altLang="cs-CZ" dirty="0"/>
          </a:p>
        </p:txBody>
      </p:sp>
      <p:pic>
        <p:nvPicPr>
          <p:cNvPr id="1039" name="Picture 15" descr="cary2"/>
          <p:cNvPicPr preferRelativeResize="0"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1" y="620688"/>
            <a:ext cx="45719" cy="5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5715" y="6381750"/>
            <a:ext cx="8086725" cy="360363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cs-CZ" altLang="cs-CZ" sz="400" b="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900" b="0" baseline="0" dirty="0">
                <a:solidFill>
                  <a:schemeClr val="bg2"/>
                </a:solidFill>
                <a:cs typeface="Arial" panose="020B0604020202020204" pitchFamily="34" charset="0"/>
              </a:rPr>
              <a:t>Turistická poptávka města Brna  </a:t>
            </a:r>
            <a:r>
              <a:rPr lang="cs-CZ" altLang="cs-CZ" sz="900" b="0" dirty="0">
                <a:solidFill>
                  <a:schemeClr val="bg2"/>
                </a:solidFill>
                <a:cs typeface="Arial" panose="020B0604020202020204" pitchFamily="34" charset="0"/>
              </a:rPr>
              <a:t>|  září 2024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8532812" y="6381328"/>
            <a:ext cx="503683" cy="360363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fld id="{E1B96C77-FFCA-4B4D-9615-EC28E4A37667}" type="slidenum">
              <a:rPr lang="cs-CZ" altLang="cs-CZ" sz="1200"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pPr algn="ctr"/>
              <a:t>‹#›</a:t>
            </a:fld>
            <a:endParaRPr lang="cs-CZ" altLang="cs-CZ" sz="1400" b="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49" name="Picture 25" descr="cary3"/>
          <p:cNvPicPr preferRelativeResize="0"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8000"/>
            <a:ext cx="4762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logo_b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84222"/>
            <a:ext cx="8636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yaostr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414329"/>
            <a:ext cx="1152525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ary"/>
          <p:cNvPicPr preferRelativeResize="0">
            <a:picLocks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736"/>
            <a:ext cx="871252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2EAFA01-46C1-2C11-3869-84B2E41C67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20" y="414002"/>
            <a:ext cx="1311951" cy="3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kern="1200" baseline="0">
          <a:solidFill>
            <a:schemeClr val="bg2">
              <a:lumMod val="75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SzPct val="150000"/>
        <a:buFont typeface="Wingdings" panose="05000000000000000000" pitchFamily="2" charset="2"/>
        <a:buBlip>
          <a:blip r:embed="rId13"/>
        </a:buBlip>
        <a:defRPr sz="13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SzPct val="135000"/>
        <a:buBlip>
          <a:blip r:embed="rId14"/>
        </a:buBlip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1200150" indent="-285750" algn="just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Courier New" panose="02070309020205020404" pitchFamily="49" charset="0"/>
        <a:buChar char="o"/>
        <a:defRPr lang="cs-CZ" altLang="cs-CZ" sz="1200" kern="120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5.xml"/><Relationship Id="rId7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10.xml"/><Relationship Id="rId7" Type="http://schemas.openxmlformats.org/officeDocument/2006/relationships/image" Target="../media/image1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16.xml"/><Relationship Id="rId7" Type="http://schemas.openxmlformats.org/officeDocument/2006/relationships/image" Target="../media/image1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chart" Target="../charts/chart50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patitulP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9241" y="4806993"/>
            <a:ext cx="5793378" cy="1575408"/>
          </a:xfrm>
        </p:spPr>
        <p:txBody>
          <a:bodyPr/>
          <a:lstStyle/>
          <a:p>
            <a:pPr algn="l"/>
            <a:r>
              <a:rPr lang="cs-CZ" alt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Závěrečná zpráva z výzkumu </a:t>
            </a:r>
          </a:p>
          <a:p>
            <a:pPr algn="l"/>
            <a:endParaRPr lang="cs-CZ" altLang="cs-CZ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cs-CZ" altLang="cs-CZ" sz="2000" dirty="0">
                <a:solidFill>
                  <a:schemeClr val="tx1"/>
                </a:solidFill>
              </a:rPr>
              <a:t>Turistická poptávka města Brna</a:t>
            </a:r>
          </a:p>
          <a:p>
            <a:pPr algn="l"/>
            <a:r>
              <a:rPr lang="cs-CZ" altLang="cs-CZ" sz="1600" dirty="0">
                <a:solidFill>
                  <a:schemeClr val="tx1"/>
                </a:solidFill>
              </a:rPr>
              <a:t>Průzkum mezi návštěvníky města Brna</a:t>
            </a:r>
          </a:p>
          <a:p>
            <a:pPr algn="l"/>
            <a:endParaRPr lang="cs-CZ" altLang="cs-CZ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cs-CZ" alt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září 2024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" y="0"/>
            <a:ext cx="9141310" cy="4331394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9F9DAFA2-4598-9422-0248-3BBF1922C2B3}"/>
              </a:ext>
            </a:extLst>
          </p:cNvPr>
          <p:cNvGrpSpPr/>
          <p:nvPr/>
        </p:nvGrpSpPr>
        <p:grpSpPr>
          <a:xfrm>
            <a:off x="6037184" y="4726871"/>
            <a:ext cx="2689305" cy="1044009"/>
            <a:chOff x="6017261" y="4718660"/>
            <a:chExt cx="2689305" cy="104400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261" y="4718660"/>
              <a:ext cx="1562673" cy="1043167"/>
            </a:xfrm>
            <a:prstGeom prst="rect">
              <a:avLst/>
            </a:prstGeom>
          </p:spPr>
        </p:pic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719502"/>
              <a:ext cx="1038222" cy="1043167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CE90F4-0F6B-A3ED-497D-07464C2A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55" y="6010961"/>
            <a:ext cx="1780764" cy="4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3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09BF7677-3BDF-E771-579A-3A0508433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7957" y="1700808"/>
          <a:ext cx="4251595" cy="285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Nadpis 1"/>
          <p:cNvSpPr txBox="1">
            <a:spLocks/>
          </p:cNvSpPr>
          <p:nvPr/>
        </p:nvSpPr>
        <p:spPr>
          <a:xfrm>
            <a:off x="388266" y="122267"/>
            <a:ext cx="6552727" cy="9043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/>
              <a:t>SHRNUTÍ – Vnímání města Brna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411C682-7DA0-6B31-34BD-F2EC8367B039}"/>
              </a:ext>
            </a:extLst>
          </p:cNvPr>
          <p:cNvSpPr/>
          <p:nvPr/>
        </p:nvSpPr>
        <p:spPr>
          <a:xfrm>
            <a:off x="879834" y="1310451"/>
            <a:ext cx="3081311" cy="294302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36000" rIns="106887" bIns="36000" numCol="1" spcCol="1270" anchor="ctr" anchorCtr="0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Líbivost Brna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34783A7C-F786-B0E4-8715-318EB381A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61" y="2361600"/>
            <a:ext cx="218518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900" dirty="0">
                <a:solidFill>
                  <a:srgbClr val="0070C0"/>
                </a:solidFill>
                <a:latin typeface="Arial Narrow CE"/>
              </a:rPr>
              <a:t>NPS</a:t>
            </a:r>
            <a:br>
              <a:rPr lang="cs-CZ" sz="1900" dirty="0">
                <a:solidFill>
                  <a:srgbClr val="0070C0"/>
                </a:solidFill>
                <a:latin typeface="Arial Narrow CE"/>
              </a:rPr>
            </a:br>
            <a:r>
              <a:rPr lang="cs-CZ" sz="1900" dirty="0">
                <a:solidFill>
                  <a:srgbClr val="0070C0"/>
                </a:solidFill>
                <a:latin typeface="Arial Narrow CE"/>
              </a:rPr>
              <a:t>55</a:t>
            </a:r>
            <a:r>
              <a:rPr lang="cs-CZ" sz="1400" dirty="0">
                <a:latin typeface="Arial Narrow CE"/>
              </a:rPr>
              <a:t> (-1)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A6B1A23-9D86-6DBA-EEF6-E676B623FAB5}"/>
              </a:ext>
            </a:extLst>
          </p:cNvPr>
          <p:cNvSpPr/>
          <p:nvPr/>
        </p:nvSpPr>
        <p:spPr>
          <a:xfrm>
            <a:off x="728856" y="1700853"/>
            <a:ext cx="1456005" cy="699404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400" kern="1200" dirty="0">
                <a:solidFill>
                  <a:schemeClr val="tx1"/>
                </a:solidFill>
              </a:rPr>
              <a:t>líbí se </a:t>
            </a:r>
            <a:br>
              <a:rPr lang="cs-CZ" sz="1400" kern="1200" dirty="0">
                <a:solidFill>
                  <a:schemeClr val="tx1"/>
                </a:solidFill>
              </a:rPr>
            </a:br>
            <a:r>
              <a:rPr lang="cs-CZ" kern="1200" dirty="0">
                <a:solidFill>
                  <a:srgbClr val="C00000"/>
                </a:solidFill>
              </a:rPr>
              <a:t>95 %</a:t>
            </a:r>
            <a:r>
              <a:rPr lang="cs-CZ" sz="1800" kern="1200" dirty="0">
                <a:solidFill>
                  <a:schemeClr val="tx1"/>
                </a:solidFill>
              </a:rPr>
              <a:t> </a:t>
            </a:r>
            <a:r>
              <a:rPr lang="cs-CZ" sz="1400" kern="1200" dirty="0">
                <a:solidFill>
                  <a:schemeClr val="tx1"/>
                </a:solidFill>
              </a:rPr>
              <a:t>(+4 %)</a:t>
            </a:r>
            <a:endParaRPr lang="cs-CZ" sz="1400" kern="1200" dirty="0">
              <a:solidFill>
                <a:srgbClr val="C00000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90345128-B2A5-62A5-90E6-337FE0C11302}"/>
              </a:ext>
            </a:extLst>
          </p:cNvPr>
          <p:cNvSpPr/>
          <p:nvPr/>
        </p:nvSpPr>
        <p:spPr>
          <a:xfrm>
            <a:off x="2656420" y="1704474"/>
            <a:ext cx="1456005" cy="699404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4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nelíbí se </a:t>
            </a:r>
            <a:br>
              <a:rPr lang="cs-CZ" sz="14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1,5</a:t>
            </a:r>
            <a:r>
              <a:rPr lang="cs-CZ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%</a:t>
            </a:r>
            <a:r>
              <a:rPr lang="cs-CZ" sz="14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(-1,5 %)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50005C9-4E42-717A-E14C-7283663D27BE}"/>
              </a:ext>
            </a:extLst>
          </p:cNvPr>
          <p:cNvSpPr/>
          <p:nvPr/>
        </p:nvSpPr>
        <p:spPr>
          <a:xfrm>
            <a:off x="961155" y="2428143"/>
            <a:ext cx="2983875" cy="699404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400" kern="1200" dirty="0">
                <a:solidFill>
                  <a:schemeClr val="tx1"/>
                </a:solidFill>
              </a:rPr>
              <a:t>rozhodně se líbí </a:t>
            </a:r>
            <a:r>
              <a:rPr lang="cs-CZ" sz="1400" dirty="0">
                <a:solidFill>
                  <a:srgbClr val="C00000"/>
                </a:solidFill>
              </a:rPr>
              <a:t>78</a:t>
            </a:r>
            <a:r>
              <a:rPr lang="cs-CZ" kern="1200" dirty="0">
                <a:solidFill>
                  <a:srgbClr val="C00000"/>
                </a:solidFill>
              </a:rPr>
              <a:t> %</a:t>
            </a:r>
            <a:r>
              <a:rPr lang="cs-CZ" sz="1800" kern="1200" dirty="0">
                <a:solidFill>
                  <a:schemeClr val="tx1"/>
                </a:solidFill>
              </a:rPr>
              <a:t> </a:t>
            </a:r>
            <a:br>
              <a:rPr lang="cs-CZ" sz="1800" kern="1200" dirty="0">
                <a:solidFill>
                  <a:schemeClr val="tx1"/>
                </a:solidFill>
              </a:rPr>
            </a:br>
            <a:r>
              <a:rPr lang="cs-CZ" sz="1400" kern="1200" dirty="0">
                <a:solidFill>
                  <a:schemeClr val="tx1"/>
                </a:solidFill>
              </a:rPr>
              <a:t>(</a:t>
            </a:r>
            <a:r>
              <a:rPr lang="cs-CZ" sz="1400" b="1" kern="1200" dirty="0">
                <a:solidFill>
                  <a:schemeClr val="tx1"/>
                </a:solidFill>
              </a:rPr>
              <a:t>+9 %; </a:t>
            </a:r>
            <a:r>
              <a:rPr lang="cs-CZ" sz="1400" kern="1200" dirty="0">
                <a:solidFill>
                  <a:schemeClr val="tx1"/>
                </a:solidFill>
              </a:rPr>
              <a:t>dlouhodobě roste)</a:t>
            </a:r>
            <a:endParaRPr lang="cs-CZ" sz="1400" kern="1200" dirty="0">
              <a:solidFill>
                <a:srgbClr val="C00000"/>
              </a:solidFill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F6C8F72-2E7F-B6DE-D2A5-60744BF73DF9}"/>
              </a:ext>
            </a:extLst>
          </p:cNvPr>
          <p:cNvCxnSpPr>
            <a:cxnSpLocks/>
          </p:cNvCxnSpPr>
          <p:nvPr/>
        </p:nvCxnSpPr>
        <p:spPr>
          <a:xfrm>
            <a:off x="1184591" y="2272059"/>
            <a:ext cx="432048" cy="3018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B545498D-3182-EBA1-A977-06860243835E}"/>
              </a:ext>
            </a:extLst>
          </p:cNvPr>
          <p:cNvSpPr/>
          <p:nvPr/>
        </p:nvSpPr>
        <p:spPr>
          <a:xfrm>
            <a:off x="5340197" y="1310451"/>
            <a:ext cx="3081311" cy="515901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Doporučení návštěvy Brna</a:t>
            </a:r>
            <a:br>
              <a:rPr lang="cs-CZ" sz="1600" kern="1200" dirty="0">
                <a:solidFill>
                  <a:srgbClr val="C00000"/>
                </a:solidFill>
              </a:rPr>
            </a:br>
            <a:r>
              <a:rPr lang="cs-CZ" sz="1600" kern="1200" dirty="0">
                <a:solidFill>
                  <a:srgbClr val="C00000"/>
                </a:solidFill>
              </a:rPr>
              <a:t>(Net </a:t>
            </a:r>
            <a:r>
              <a:rPr lang="cs-CZ" sz="1600" kern="1200" dirty="0" err="1">
                <a:solidFill>
                  <a:srgbClr val="C00000"/>
                </a:solidFill>
              </a:rPr>
              <a:t>Promoter</a:t>
            </a:r>
            <a:r>
              <a:rPr lang="cs-CZ" sz="1600" kern="1200" dirty="0">
                <a:solidFill>
                  <a:srgbClr val="C00000"/>
                </a:solidFill>
              </a:rPr>
              <a:t> </a:t>
            </a:r>
            <a:r>
              <a:rPr lang="cs-CZ" sz="1600" kern="1200" dirty="0" err="1">
                <a:solidFill>
                  <a:srgbClr val="C00000"/>
                </a:solidFill>
              </a:rPr>
              <a:t>Score</a:t>
            </a:r>
            <a:r>
              <a:rPr lang="cs-CZ" sz="1600" dirty="0">
                <a:solidFill>
                  <a:srgbClr val="C00000"/>
                </a:solidFill>
              </a:rPr>
              <a:t>)</a:t>
            </a:r>
            <a:endParaRPr lang="cs-CZ" sz="1600" kern="1200" dirty="0">
              <a:solidFill>
                <a:srgbClr val="C00000"/>
              </a:solidFill>
            </a:endParaRPr>
          </a:p>
        </p:txBody>
      </p:sp>
      <p:graphicFrame>
        <p:nvGraphicFramePr>
          <p:cNvPr id="29" name="Object 81">
            <a:extLst>
              <a:ext uri="{FF2B5EF4-FFF2-40B4-BE49-F238E27FC236}">
                <a16:creationId xmlns:a16="http://schemas.microsoft.com/office/drawing/2014/main" id="{16627829-AB62-6E21-8B5B-2838A1AF2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674" y="3819293"/>
          <a:ext cx="4960408" cy="241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81">
            <a:extLst>
              <a:ext uri="{FF2B5EF4-FFF2-40B4-BE49-F238E27FC236}">
                <a16:creationId xmlns:a16="http://schemas.microsoft.com/office/drawing/2014/main" id="{D3D9989D-DFF5-2D64-9661-B0A67413E4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4082" y="3771255"/>
          <a:ext cx="4960408" cy="241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ovéPole 31">
            <a:extLst>
              <a:ext uri="{FF2B5EF4-FFF2-40B4-BE49-F238E27FC236}">
                <a16:creationId xmlns:a16="http://schemas.microsoft.com/office/drawing/2014/main" id="{D46C5CCA-DC10-6D80-4C7C-FC332FEB590D}"/>
              </a:ext>
            </a:extLst>
          </p:cNvPr>
          <p:cNvSpPr txBox="1"/>
          <p:nvPr/>
        </p:nvSpPr>
        <p:spPr>
          <a:xfrm>
            <a:off x="5202882" y="5958047"/>
            <a:ext cx="3482069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>
                <a:solidFill>
                  <a:srgbClr val="C00000"/>
                </a:solidFill>
              </a:rPr>
              <a:t>54 % neuvedlo žádné hlavní nedostatky Brna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3381CA7-43F6-5608-AE72-4CE8305F8EEA}"/>
              </a:ext>
            </a:extLst>
          </p:cNvPr>
          <p:cNvSpPr/>
          <p:nvPr/>
        </p:nvSpPr>
        <p:spPr>
          <a:xfrm>
            <a:off x="879833" y="3764910"/>
            <a:ext cx="3081312" cy="294302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36000" rIns="106887" bIns="36000" numCol="1" spcCol="1270" anchor="ctr" anchorCtr="0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Přednosti </a:t>
            </a:r>
            <a:r>
              <a:rPr lang="cs-CZ" sz="16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(top 5)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5F36D60-CA39-35A4-F13F-029656808B86}"/>
              </a:ext>
            </a:extLst>
          </p:cNvPr>
          <p:cNvSpPr/>
          <p:nvPr/>
        </p:nvSpPr>
        <p:spPr>
          <a:xfrm>
            <a:off x="5340196" y="3764910"/>
            <a:ext cx="3081312" cy="294302"/>
          </a:xfrm>
          <a:prstGeom prst="rect">
            <a:avLst/>
          </a:prstGeom>
          <a:solidFill>
            <a:srgbClr val="FFE3E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36000" rIns="106887" bIns="36000" numCol="1" spcCol="1270" anchor="ctr" anchorCtr="0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Nedostatky </a:t>
            </a:r>
            <a:r>
              <a:rPr lang="cs-CZ" sz="16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(top 5)</a:t>
            </a:r>
            <a:endParaRPr lang="cs-CZ" sz="1600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závěry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1269058"/>
            <a:ext cx="7704856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roste </a:t>
            </a:r>
            <a:r>
              <a:rPr lang="cs-CZ" dirty="0"/>
              <a:t>podíl</a:t>
            </a:r>
            <a:r>
              <a:rPr lang="cs-CZ" b="1" dirty="0"/>
              <a:t> </a:t>
            </a:r>
            <a:r>
              <a:rPr lang="cs-CZ" dirty="0"/>
              <a:t>návštěvníků </a:t>
            </a:r>
            <a:r>
              <a:rPr lang="cs-CZ" b="1" dirty="0">
                <a:solidFill>
                  <a:srgbClr val="C00000"/>
                </a:solidFill>
              </a:rPr>
              <a:t>s rodinou / blízkými, </a:t>
            </a:r>
            <a:r>
              <a:rPr lang="cs-CZ" b="1" dirty="0"/>
              <a:t>vzrostl</a:t>
            </a:r>
            <a:r>
              <a:rPr lang="cs-CZ" dirty="0"/>
              <a:t> podíl </a:t>
            </a:r>
            <a:r>
              <a:rPr lang="cs-CZ" b="1" dirty="0">
                <a:solidFill>
                  <a:srgbClr val="C00000"/>
                </a:solidFill>
              </a:rPr>
              <a:t>starších</a:t>
            </a:r>
            <a:r>
              <a:rPr lang="cs-CZ" dirty="0"/>
              <a:t> návštěvníků, naopak podíl </a:t>
            </a:r>
            <a:r>
              <a:rPr lang="cs-CZ" b="1" dirty="0">
                <a:solidFill>
                  <a:srgbClr val="C00000"/>
                </a:solidFill>
              </a:rPr>
              <a:t>mladších</a:t>
            </a:r>
            <a:r>
              <a:rPr lang="cs-CZ" b="1" dirty="0"/>
              <a:t> klesá</a:t>
            </a:r>
            <a:r>
              <a:rPr lang="cs-CZ" dirty="0"/>
              <a:t> 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klesl</a:t>
            </a:r>
            <a:r>
              <a:rPr lang="cs-CZ" dirty="0"/>
              <a:t> podíl návštěvníků </a:t>
            </a:r>
            <a:r>
              <a:rPr lang="cs-CZ" b="1" dirty="0">
                <a:solidFill>
                  <a:srgbClr val="C00000"/>
                </a:solidFill>
              </a:rPr>
              <a:t>z Moravy </a:t>
            </a:r>
            <a:r>
              <a:rPr lang="cs-CZ" dirty="0">
                <a:solidFill>
                  <a:schemeClr val="tx1"/>
                </a:solidFill>
              </a:rPr>
              <a:t>a naopak mírně </a:t>
            </a:r>
            <a:r>
              <a:rPr lang="cs-CZ" b="1" dirty="0">
                <a:solidFill>
                  <a:schemeClr val="tx1"/>
                </a:solidFill>
              </a:rPr>
              <a:t>stoupnul </a:t>
            </a:r>
            <a:r>
              <a:rPr lang="cs-CZ" dirty="0">
                <a:solidFill>
                  <a:schemeClr val="tx1"/>
                </a:solidFill>
              </a:rPr>
              <a:t>podíl návštěvníků </a:t>
            </a:r>
            <a:r>
              <a:rPr lang="cs-CZ" b="1" dirty="0">
                <a:solidFill>
                  <a:srgbClr val="C00000"/>
                </a:solidFill>
              </a:rPr>
              <a:t>z Čech a Slezska</a:t>
            </a:r>
          </a:p>
          <a:p>
            <a:pPr marL="0" indent="0"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b="1" dirty="0"/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mírně klesá </a:t>
            </a:r>
            <a:r>
              <a:rPr lang="cs-CZ" dirty="0"/>
              <a:t>podíl návštěvníků, kteří </a:t>
            </a:r>
            <a:r>
              <a:rPr lang="cs-CZ" b="0" kern="1200" dirty="0">
                <a:latin typeface="+mn-lt"/>
              </a:rPr>
              <a:t>přijíždí do Brna </a:t>
            </a:r>
            <a:r>
              <a:rPr lang="cs-CZ" b="1" kern="1200" dirty="0">
                <a:solidFill>
                  <a:srgbClr val="C00000"/>
                </a:solidFill>
                <a:latin typeface="+mn-lt"/>
              </a:rPr>
              <a:t>alespoň jednou za rok </a:t>
            </a:r>
            <a:endParaRPr lang="cs-CZ" dirty="0"/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dirty="0"/>
              <a:t>ochota </a:t>
            </a:r>
            <a:r>
              <a:rPr lang="cs-CZ" b="1" dirty="0">
                <a:solidFill>
                  <a:srgbClr val="C00000"/>
                </a:solidFill>
              </a:rPr>
              <a:t>vrátit se do Brna </a:t>
            </a:r>
            <a:r>
              <a:rPr lang="cs-CZ" dirty="0"/>
              <a:t>ovšem zůstává </a:t>
            </a:r>
            <a:r>
              <a:rPr lang="cs-CZ" b="1" dirty="0"/>
              <a:t>vysoká</a:t>
            </a:r>
          </a:p>
          <a:p>
            <a:pPr marL="0" indent="0"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b="1" dirty="0"/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dlouhodobě roste</a:t>
            </a:r>
            <a:r>
              <a:rPr lang="cs-CZ" dirty="0"/>
              <a:t> podíl </a:t>
            </a:r>
            <a:r>
              <a:rPr lang="cs-CZ" b="1" dirty="0">
                <a:solidFill>
                  <a:srgbClr val="C00000"/>
                </a:solidFill>
              </a:rPr>
              <a:t>přijíždějících autem </a:t>
            </a:r>
          </a:p>
          <a:p>
            <a:pPr lvl="1"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300" dirty="0"/>
              <a:t>zároveň </a:t>
            </a:r>
            <a:r>
              <a:rPr lang="cs-CZ" sz="1300" b="1" dirty="0"/>
              <a:t>doprava a parkování </a:t>
            </a:r>
            <a:r>
              <a:rPr lang="cs-CZ" sz="1300" dirty="0"/>
              <a:t>jsou jedny z často uváděných </a:t>
            </a:r>
            <a:r>
              <a:rPr lang="cs-CZ" sz="1300" b="1" dirty="0"/>
              <a:t>nedostatků Brna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dirty="0"/>
              <a:t>pokud přespávají, tak </a:t>
            </a:r>
            <a:r>
              <a:rPr lang="cs-CZ" b="1" dirty="0"/>
              <a:t>nejčastěji </a:t>
            </a:r>
            <a:r>
              <a:rPr lang="cs-CZ" b="1" dirty="0">
                <a:solidFill>
                  <a:srgbClr val="C00000"/>
                </a:solidFill>
              </a:rPr>
              <a:t>1–4 noci</a:t>
            </a:r>
            <a:r>
              <a:rPr lang="cs-CZ" dirty="0"/>
              <a:t>, podíl nocování </a:t>
            </a:r>
            <a:r>
              <a:rPr lang="cs-CZ" b="1" dirty="0">
                <a:solidFill>
                  <a:srgbClr val="C00000"/>
                </a:solidFill>
              </a:rPr>
              <a:t>v komerčních zařízeních </a:t>
            </a:r>
            <a:r>
              <a:rPr lang="cs-CZ" b="1" dirty="0">
                <a:solidFill>
                  <a:schemeClr val="tx1"/>
                </a:solidFill>
              </a:rPr>
              <a:t>zůstává vysoký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b="1" dirty="0"/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důvody návštěvy </a:t>
            </a:r>
            <a:r>
              <a:rPr lang="cs-CZ" dirty="0"/>
              <a:t>zůstávají zejména </a:t>
            </a:r>
            <a:r>
              <a:rPr lang="cs-CZ" b="1" dirty="0">
                <a:solidFill>
                  <a:srgbClr val="C00000"/>
                </a:solidFill>
              </a:rPr>
              <a:t>rekreační </a:t>
            </a:r>
          </a:p>
          <a:p>
            <a:pPr lvl="1"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300" dirty="0"/>
              <a:t>hlavně </a:t>
            </a:r>
            <a:r>
              <a:rPr lang="cs-CZ" sz="1300" b="1" dirty="0">
                <a:solidFill>
                  <a:srgbClr val="C00000"/>
                </a:solidFill>
              </a:rPr>
              <a:t>památky</a:t>
            </a:r>
            <a:r>
              <a:rPr lang="cs-CZ" sz="1300" dirty="0"/>
              <a:t>, považované za největší přednosti Brna</a:t>
            </a:r>
          </a:p>
          <a:p>
            <a:pPr lvl="1"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1300" dirty="0"/>
              <a:t>častým důvodem je také </a:t>
            </a:r>
            <a:r>
              <a:rPr lang="cs-CZ" sz="1300" b="1" dirty="0">
                <a:solidFill>
                  <a:srgbClr val="C00000"/>
                </a:solidFill>
              </a:rPr>
              <a:t>gastronomie</a:t>
            </a:r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cs-CZ" b="1" dirty="0"/>
          </a:p>
          <a:p>
            <a:pPr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líbivost</a:t>
            </a:r>
            <a:r>
              <a:rPr lang="cs-CZ" b="1" dirty="0"/>
              <a:t> </a:t>
            </a:r>
            <a:r>
              <a:rPr lang="cs-CZ" dirty="0"/>
              <a:t>Brna je </a:t>
            </a:r>
            <a:r>
              <a:rPr lang="cs-CZ" b="1" dirty="0"/>
              <a:t>vysoká a dále roste, </a:t>
            </a:r>
            <a:r>
              <a:rPr lang="cs-CZ" b="1" dirty="0">
                <a:solidFill>
                  <a:srgbClr val="C00000"/>
                </a:solidFill>
              </a:rPr>
              <a:t>ochota doporučit </a:t>
            </a:r>
            <a:r>
              <a:rPr lang="cs-CZ" dirty="0"/>
              <a:t>návštěvu Brna zůstává </a:t>
            </a:r>
            <a:r>
              <a:rPr lang="cs-CZ" b="1" dirty="0"/>
              <a:t>vysoká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E7E6AA-9698-C44D-9C4E-D309371970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57740" y="3068912"/>
            <a:ext cx="432000" cy="432000"/>
          </a:xfrm>
          <a:prstGeom prst="rect">
            <a:avLst/>
          </a:prstGeom>
        </p:spPr>
      </p:pic>
      <p:pic>
        <p:nvPicPr>
          <p:cNvPr id="9" name="Obrázek 8" descr="Obsah obrázku klipart, Grafika, emotikona, Kreslený film&#10;&#10;Popis byl vytvořen automaticky">
            <a:extLst>
              <a:ext uri="{FF2B5EF4-FFF2-40B4-BE49-F238E27FC236}">
                <a16:creationId xmlns:a16="http://schemas.microsoft.com/office/drawing/2014/main" id="{1250368F-8641-5C4C-0F60-638C4E52C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" y="5661248"/>
            <a:ext cx="432000" cy="432000"/>
          </a:xfrm>
          <a:prstGeom prst="rect">
            <a:avLst/>
          </a:prstGeom>
        </p:spPr>
      </p:pic>
      <p:pic>
        <p:nvPicPr>
          <p:cNvPr id="11" name="Obrázek 10" descr="Obsah obrázku snímek obrazovky, Grafika, symbol, design&#10;&#10;Popis byl vytvořen automaticky">
            <a:extLst>
              <a:ext uri="{FF2B5EF4-FFF2-40B4-BE49-F238E27FC236}">
                <a16:creationId xmlns:a16="http://schemas.microsoft.com/office/drawing/2014/main" id="{E7937673-D856-A330-BED3-8A3AF4714F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" y="2348880"/>
            <a:ext cx="432000" cy="432000"/>
          </a:xfrm>
          <a:prstGeom prst="rect">
            <a:avLst/>
          </a:prstGeom>
        </p:spPr>
      </p:pic>
      <p:pic>
        <p:nvPicPr>
          <p:cNvPr id="13" name="Obrázek 12" descr="Obsah obrázku snímek obrazovky, umění, čtverec, grafický design&#10;&#10;Popis byl vytvořen automaticky">
            <a:extLst>
              <a:ext uri="{FF2B5EF4-FFF2-40B4-BE49-F238E27FC236}">
                <a16:creationId xmlns:a16="http://schemas.microsoft.com/office/drawing/2014/main" id="{7E1792EE-AD10-A53A-DD43-43CC64FAA8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" y="3915140"/>
            <a:ext cx="432000" cy="432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3907429-3156-C6F8-ABBD-EA735921632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657740" y="1412776"/>
            <a:ext cx="432000" cy="432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3598215-7E3D-FF82-1E9F-A05FAA5F639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657740" y="470727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4" name="AutoShape 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6" name="AutoShape 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8" name="AutoShape 8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0" name="AutoShape 10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2" name="AutoShape 1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4" name="AutoShape 1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6" name="AutoShape 1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4344090"/>
            <a:ext cx="4536504" cy="576262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D50D1A"/>
                </a:solidFill>
              </a:rPr>
              <a:t>3. PROFIL NÁVŠTĚVNÍKŮ BRNA</a:t>
            </a:r>
          </a:p>
        </p:txBody>
      </p:sp>
    </p:spTree>
    <p:extLst>
      <p:ext uri="{BB962C8B-B14F-4D97-AF65-F5344CB8AC3E}">
        <p14:creationId xmlns:p14="http://schemas.microsoft.com/office/powerpoint/2010/main" val="174199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návštěvníků Brna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269058"/>
            <a:ext cx="8424936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Z hlediska </a:t>
            </a:r>
            <a:r>
              <a:rPr lang="cs-CZ" b="1" dirty="0">
                <a:solidFill>
                  <a:srgbClr val="C00000"/>
                </a:solidFill>
              </a:rPr>
              <a:t>cílových skupin </a:t>
            </a:r>
            <a:r>
              <a:rPr lang="cs-CZ" dirty="0"/>
              <a:t>(definovaných ve výzkumu v roce 2017) jsou aktuálně nejpočetnější návštěvnickou skupinou </a:t>
            </a:r>
            <a:r>
              <a:rPr lang="cs-CZ" b="1" dirty="0"/>
              <a:t>rodiny s dětmi (36 %, +7 %)</a:t>
            </a:r>
            <a:r>
              <a:rPr lang="cs-CZ" dirty="0"/>
              <a:t>, následují mladí dospělí </a:t>
            </a:r>
            <a:r>
              <a:rPr lang="cs-CZ" b="1" dirty="0"/>
              <a:t>(21 %, +1 %).</a:t>
            </a:r>
            <a:r>
              <a:rPr lang="cs-CZ" dirty="0"/>
              <a:t> U dalších cílových skupin došlo meziročně k mírnému poklesu. </a:t>
            </a:r>
          </a:p>
          <a:p>
            <a:pPr marL="457200" lvl="1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Celkově jsou </a:t>
            </a:r>
            <a:r>
              <a:rPr lang="cs-CZ" b="1" dirty="0">
                <a:solidFill>
                  <a:srgbClr val="C00000"/>
                </a:solidFill>
              </a:rPr>
              <a:t>návštěvníci Brna </a:t>
            </a:r>
            <a:r>
              <a:rPr lang="cs-CZ" dirty="0"/>
              <a:t>rovnoměrně rozděleni mezi </a:t>
            </a:r>
            <a:r>
              <a:rPr lang="cs-CZ" b="1" dirty="0"/>
              <a:t>muže (48 %) a ženy (52 %)</a:t>
            </a:r>
            <a:r>
              <a:rPr lang="cs-CZ" dirty="0"/>
              <a:t>, nejčastěji </a:t>
            </a:r>
            <a:r>
              <a:rPr lang="cs-CZ" b="1" dirty="0"/>
              <a:t>ve věku 25–54 let </a:t>
            </a:r>
            <a:r>
              <a:rPr lang="cs-CZ" dirty="0"/>
              <a:t>(68 %), </a:t>
            </a:r>
            <a:r>
              <a:rPr lang="cs-CZ" b="1" dirty="0"/>
              <a:t>pracující </a:t>
            </a:r>
            <a:r>
              <a:rPr lang="cs-CZ" dirty="0"/>
              <a:t>(celkem 76 %) a rovnoměrně zařazující svou domácnost jako mladí bez dětí (36 %), rodiny s dětmi (38 %), méně je zastoupen střední až pokročilý věk bez dětí (25 %).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Oproti předchozímu měření v červenci a srpnu 2023 je v aktuální výzkumu (srpen a září 2024) více návštěvníků z cílových skupin </a:t>
            </a:r>
            <a:r>
              <a:rPr lang="cs-CZ" b="1" dirty="0"/>
              <a:t>mladé rodiny s malými dětmi (+4 %), rodiny s většími nebo dospívajícími dětmi (+3 %), řadových zaměstnanců (+5 %). </a:t>
            </a:r>
            <a:r>
              <a:rPr lang="cs-CZ" dirty="0"/>
              <a:t>Naopak méně než v roce 2023 jsou zastoupeni </a:t>
            </a:r>
            <a:r>
              <a:rPr lang="cs-CZ" b="1" dirty="0"/>
              <a:t>důchodci </a:t>
            </a:r>
            <a:br>
              <a:rPr lang="cs-CZ" b="1" dirty="0"/>
            </a:br>
            <a:r>
              <a:rPr lang="cs-CZ" b="1" dirty="0"/>
              <a:t>(-3 %) </a:t>
            </a:r>
            <a:r>
              <a:rPr lang="cs-CZ" dirty="0"/>
              <a:t>a </a:t>
            </a:r>
            <a:r>
              <a:rPr lang="cs-CZ" b="1" dirty="0"/>
              <a:t>studenti (-2 %)</a:t>
            </a:r>
            <a:r>
              <a:rPr lang="cs-CZ" dirty="0"/>
              <a:t>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Meziročně vzrostl podíl </a:t>
            </a:r>
            <a:r>
              <a:rPr lang="cs-CZ" sz="1300" b="1" dirty="0"/>
              <a:t>návštěvníků ve věku 35–54 let (+8 %), </a:t>
            </a:r>
            <a:r>
              <a:rPr lang="cs-CZ" sz="1300" dirty="0"/>
              <a:t>méně jsou oproti minulému roku zastoupeni</a:t>
            </a:r>
            <a:r>
              <a:rPr lang="cs-CZ" sz="1300" b="1" dirty="0"/>
              <a:t> návštěvníci ve věku 20–34 let (-8 %).</a:t>
            </a:r>
          </a:p>
          <a:p>
            <a:pPr marL="457200" lvl="1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/>
              <a:t>Původ návštěvníka </a:t>
            </a:r>
            <a:r>
              <a:rPr lang="cs-CZ" dirty="0"/>
              <a:t>(domácí / zahraniční) a </a:t>
            </a:r>
            <a:r>
              <a:rPr lang="cs-CZ" b="1" dirty="0"/>
              <a:t>typ návštěvníka </a:t>
            </a:r>
            <a:r>
              <a:rPr lang="cs-CZ" dirty="0"/>
              <a:t>(turista s přespáním / jednodenní / tranzitující) byly </a:t>
            </a:r>
            <a:r>
              <a:rPr lang="cs-CZ" b="1" dirty="0"/>
              <a:t>kvótními znaky s předem daným zastoupením</a:t>
            </a:r>
            <a:r>
              <a:rPr lang="cs-CZ" dirty="0"/>
              <a:t> v celém souboru v poměrech: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50:50 domácí / zahraniční a 50:40:10 turista s přespáním / jednodenní / tranzitující (s tolerancí +-5 %).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Ve výsledném souboru je zastoupení domácích 52 %, zahraničních 48 %, turistů s přespáním 51 %, jednodenních 39 % a tranzitujících 10 %.</a:t>
            </a:r>
          </a:p>
        </p:txBody>
      </p:sp>
    </p:spTree>
    <p:extLst>
      <p:ext uri="{BB962C8B-B14F-4D97-AF65-F5344CB8AC3E}">
        <p14:creationId xmlns:p14="http://schemas.microsoft.com/office/powerpoint/2010/main" val="279186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návštěvníků Brna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269058"/>
            <a:ext cx="8424936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</a:rPr>
              <a:t>Domácí návštěvníci </a:t>
            </a:r>
            <a:r>
              <a:rPr lang="cs-CZ" dirty="0"/>
              <a:t>jsou převážně z </a:t>
            </a:r>
            <a:r>
              <a:rPr lang="cs-CZ" b="1" dirty="0"/>
              <a:t>Jihomoravského kraje (33 %, -6 % </a:t>
            </a:r>
            <a:r>
              <a:rPr lang="cs-CZ" dirty="0"/>
              <a:t>oproti roku 2023).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Celkově </a:t>
            </a:r>
            <a:r>
              <a:rPr lang="cs-CZ" sz="1300" b="1" dirty="0"/>
              <a:t>ubylo návštěvníků z Moravy (-8 %) a přibylo návštěvníků z Čech (+5 % </a:t>
            </a:r>
            <a:r>
              <a:rPr lang="cs-CZ" sz="1300" dirty="0"/>
              <a:t>včetně Prahy) a </a:t>
            </a:r>
            <a:r>
              <a:rPr lang="cs-CZ" sz="1300" b="1" dirty="0"/>
              <a:t>ze Slezska (+4 %)</a:t>
            </a:r>
            <a:r>
              <a:rPr lang="cs-CZ" sz="1300" dirty="0"/>
              <a:t>.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Domácí návštěvníci jsou častěji </a:t>
            </a:r>
            <a:r>
              <a:rPr lang="cs-CZ" sz="1300" b="1" dirty="0"/>
              <a:t>jednodenní</a:t>
            </a:r>
            <a:r>
              <a:rPr lang="cs-CZ" sz="1300" dirty="0"/>
              <a:t> (59 %), </a:t>
            </a:r>
            <a:r>
              <a:rPr lang="cs-CZ" sz="1300" b="1" dirty="0"/>
              <a:t>ženy</a:t>
            </a:r>
            <a:r>
              <a:rPr lang="cs-CZ" sz="1300" dirty="0"/>
              <a:t> (55 %), ve věku </a:t>
            </a:r>
            <a:r>
              <a:rPr lang="cs-CZ" sz="1300" b="1" dirty="0"/>
              <a:t>25–54 let </a:t>
            </a:r>
            <a:r>
              <a:rPr lang="cs-CZ" sz="1300" dirty="0"/>
              <a:t>(69 %), </a:t>
            </a:r>
            <a:r>
              <a:rPr lang="cs-CZ" sz="1300" b="1" dirty="0"/>
              <a:t>pracující </a:t>
            </a:r>
            <a:r>
              <a:rPr lang="cs-CZ" sz="1300" dirty="0"/>
              <a:t>(75 %), </a:t>
            </a:r>
            <a:r>
              <a:rPr lang="cs-CZ" sz="1300" b="1" dirty="0"/>
              <a:t>rodiny s dětmi </a:t>
            </a:r>
            <a:r>
              <a:rPr lang="cs-CZ" sz="1300" dirty="0"/>
              <a:t>(44 %) </a:t>
            </a:r>
            <a:r>
              <a:rPr lang="cs-CZ" sz="1300" b="1" dirty="0"/>
              <a:t>či mladí </a:t>
            </a:r>
            <a:r>
              <a:rPr lang="cs-CZ" sz="1300" dirty="0"/>
              <a:t>bez dětí (31 %).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</a:rPr>
              <a:t>Zahraniční návštěvníci </a:t>
            </a:r>
            <a:r>
              <a:rPr lang="cs-CZ" dirty="0"/>
              <a:t>pochází především ze </a:t>
            </a:r>
            <a:r>
              <a:rPr lang="cs-CZ" b="1" dirty="0"/>
              <a:t>Slovenska (23 %, -3 % </a:t>
            </a:r>
            <a:r>
              <a:rPr lang="cs-CZ" dirty="0"/>
              <a:t>oproti roku 2023), meziročně vzrostl také podíl návštěvníků z </a:t>
            </a:r>
            <a:r>
              <a:rPr lang="cs-CZ" b="1" dirty="0"/>
              <a:t>Polska (14 %, +8 %)</a:t>
            </a:r>
            <a:r>
              <a:rPr lang="cs-CZ" dirty="0"/>
              <a:t>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Celkově podíl osob cestujících </a:t>
            </a:r>
            <a:r>
              <a:rPr lang="cs-CZ" sz="1300" b="1" dirty="0"/>
              <a:t>ze sousedních zemí vzrostl (+6 %)</a:t>
            </a:r>
            <a:r>
              <a:rPr lang="cs-CZ" sz="1300" dirty="0"/>
              <a:t>, </a:t>
            </a:r>
            <a:r>
              <a:rPr lang="cs-CZ" sz="1300" b="1" dirty="0"/>
              <a:t>snížil se </a:t>
            </a:r>
            <a:r>
              <a:rPr lang="cs-CZ" sz="1300" dirty="0"/>
              <a:t>naopak</a:t>
            </a:r>
            <a:r>
              <a:rPr lang="cs-CZ" sz="1300" b="1" dirty="0"/>
              <a:t> </a:t>
            </a:r>
            <a:r>
              <a:rPr lang="cs-CZ" sz="1300" dirty="0"/>
              <a:t>podíl návštěvníků </a:t>
            </a:r>
            <a:r>
              <a:rPr lang="cs-CZ" sz="1300" b="1" dirty="0"/>
              <a:t>z ostatních států Evropy (-6 %).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Zahraniční návštěvníci jsou častěji </a:t>
            </a:r>
            <a:r>
              <a:rPr lang="cs-CZ" sz="1300" b="1" dirty="0"/>
              <a:t>přespávající turisté </a:t>
            </a:r>
            <a:r>
              <a:rPr lang="cs-CZ" sz="1300" dirty="0"/>
              <a:t>(71 %), </a:t>
            </a:r>
            <a:r>
              <a:rPr lang="cs-CZ" sz="1300" b="1" dirty="0"/>
              <a:t>muži</a:t>
            </a:r>
            <a:r>
              <a:rPr lang="cs-CZ" sz="1300" dirty="0"/>
              <a:t> (51 %) stejně jako </a:t>
            </a:r>
            <a:r>
              <a:rPr lang="cs-CZ" sz="1300" b="1" dirty="0"/>
              <a:t>ženy</a:t>
            </a:r>
            <a:r>
              <a:rPr lang="cs-CZ" sz="1300" dirty="0"/>
              <a:t> (49 %). Typický zahraniční návštěvník je ve věku </a:t>
            </a:r>
            <a:r>
              <a:rPr lang="cs-CZ" sz="1300" b="1" dirty="0"/>
              <a:t>20–54 let </a:t>
            </a:r>
            <a:r>
              <a:rPr lang="cs-CZ" sz="1300" dirty="0"/>
              <a:t>(79 %), </a:t>
            </a:r>
            <a:r>
              <a:rPr lang="cs-CZ" sz="1300" b="1" dirty="0"/>
              <a:t>pracující</a:t>
            </a:r>
            <a:r>
              <a:rPr lang="cs-CZ" sz="1300" dirty="0"/>
              <a:t> (76 %) a zařazující se jako </a:t>
            </a:r>
            <a:r>
              <a:rPr lang="cs-CZ" sz="1300" b="1" dirty="0"/>
              <a:t>mladí bez dětí </a:t>
            </a:r>
            <a:r>
              <a:rPr lang="cs-CZ" sz="1300" dirty="0"/>
              <a:t>(42 %) nebo </a:t>
            </a:r>
            <a:r>
              <a:rPr lang="cs-CZ" sz="1300" b="1" dirty="0"/>
              <a:t>rodiny s dětmi </a:t>
            </a:r>
            <a:r>
              <a:rPr lang="cs-CZ" sz="1300" dirty="0"/>
              <a:t>(32 %).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</a:rPr>
              <a:t>Turisté s přespáním </a:t>
            </a:r>
            <a:r>
              <a:rPr lang="cs-CZ" dirty="0"/>
              <a:t>jsou častěji</a:t>
            </a:r>
            <a:r>
              <a:rPr lang="cs-CZ" b="1" dirty="0"/>
              <a:t> zahraniční </a:t>
            </a:r>
            <a:r>
              <a:rPr lang="cs-CZ" dirty="0"/>
              <a:t>návštěvníci, z domácích jde častěji o </a:t>
            </a:r>
            <a:r>
              <a:rPr lang="cs-CZ" b="1" dirty="0"/>
              <a:t>vzdálenější kraje</a:t>
            </a:r>
            <a:r>
              <a:rPr lang="cs-CZ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</a:rPr>
              <a:t>Jednodenní návštěvníci </a:t>
            </a:r>
            <a:r>
              <a:rPr lang="cs-CZ" dirty="0"/>
              <a:t>jsou častěji </a:t>
            </a:r>
            <a:r>
              <a:rPr lang="cs-CZ" b="1" dirty="0"/>
              <a:t>ženy, rodiny s dětmi, domácí </a:t>
            </a:r>
            <a:r>
              <a:rPr lang="cs-CZ" dirty="0"/>
              <a:t>(zejména z Jihomoravského kraje), ze zahraničních častěji ze </a:t>
            </a:r>
            <a:r>
              <a:rPr lang="cs-CZ" b="1" dirty="0"/>
              <a:t>Slovenska</a:t>
            </a:r>
            <a:r>
              <a:rPr lang="cs-CZ" dirty="0"/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</a:rPr>
              <a:t>Tranzitující </a:t>
            </a:r>
            <a:r>
              <a:rPr lang="cs-CZ" dirty="0"/>
              <a:t>jsou častěji </a:t>
            </a:r>
            <a:r>
              <a:rPr lang="cs-CZ" b="1" dirty="0"/>
              <a:t>muži</a:t>
            </a:r>
            <a:r>
              <a:rPr lang="cs-CZ" dirty="0"/>
              <a:t>, ve věku </a:t>
            </a:r>
            <a:r>
              <a:rPr lang="cs-CZ" b="1" dirty="0"/>
              <a:t>20–54 let, studenti či mladí dospělí </a:t>
            </a:r>
            <a:r>
              <a:rPr lang="cs-CZ" dirty="0"/>
              <a:t>(bez dětí), </a:t>
            </a:r>
            <a:r>
              <a:rPr lang="cs-CZ" b="1" dirty="0"/>
              <a:t>zahraniční </a:t>
            </a:r>
            <a:r>
              <a:rPr lang="cs-CZ" dirty="0"/>
              <a:t>(častěji Poláci).</a:t>
            </a:r>
          </a:p>
        </p:txBody>
      </p:sp>
    </p:spTree>
    <p:extLst>
      <p:ext uri="{BB962C8B-B14F-4D97-AF65-F5344CB8AC3E}">
        <p14:creationId xmlns:p14="http://schemas.microsoft.com/office/powerpoint/2010/main" val="197137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F34FFC6B-7350-015F-473D-143060E7D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0303"/>
              </p:ext>
            </p:extLst>
          </p:nvPr>
        </p:nvGraphicFramePr>
        <p:xfrm>
          <a:off x="349403" y="1536076"/>
          <a:ext cx="8537208" cy="458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736">
                  <a:extLst>
                    <a:ext uri="{9D8B030D-6E8A-4147-A177-3AD203B41FA5}">
                      <a16:colId xmlns:a16="http://schemas.microsoft.com/office/drawing/2014/main" val="2859468396"/>
                    </a:ext>
                  </a:extLst>
                </a:gridCol>
                <a:gridCol w="2845736">
                  <a:extLst>
                    <a:ext uri="{9D8B030D-6E8A-4147-A177-3AD203B41FA5}">
                      <a16:colId xmlns:a16="http://schemas.microsoft.com/office/drawing/2014/main" val="1366602665"/>
                    </a:ext>
                  </a:extLst>
                </a:gridCol>
                <a:gridCol w="2845736">
                  <a:extLst>
                    <a:ext uri="{9D8B030D-6E8A-4147-A177-3AD203B41FA5}">
                      <a16:colId xmlns:a16="http://schemas.microsoft.com/office/drawing/2014/main" val="1008505253"/>
                    </a:ext>
                  </a:extLst>
                </a:gridCol>
              </a:tblGrid>
              <a:tr h="229079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C00000"/>
                          </a:solidFill>
                          <a:highlight>
                            <a:srgbClr val="FFE3E3"/>
                          </a:highlight>
                        </a:rPr>
                        <a:t>STUDENTI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C00000"/>
                          </a:solidFill>
                          <a:highlight>
                            <a:srgbClr val="FFE3E3"/>
                          </a:highlight>
                        </a:rPr>
                        <a:t>MLADÍ DOSPĚLÍ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C00000"/>
                          </a:solidFill>
                          <a:highlight>
                            <a:srgbClr val="FFE3E3"/>
                          </a:highlight>
                        </a:rPr>
                        <a:t>RODINY S DĚTMI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861549"/>
                  </a:ext>
                </a:extLst>
              </a:tr>
              <a:tr h="229079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C00000"/>
                          </a:solidFill>
                          <a:highlight>
                            <a:srgbClr val="FFE3E3"/>
                          </a:highlight>
                        </a:rPr>
                        <a:t>PROFESNÍ NÁVŠTĚVNÍCI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C00000"/>
                          </a:solidFill>
                          <a:highlight>
                            <a:srgbClr val="FFE3E3"/>
                          </a:highlight>
                        </a:rPr>
                        <a:t>PRÁZDNÁ HNÍZDA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C00000"/>
                          </a:solidFill>
                          <a:highlight>
                            <a:srgbClr val="FFE3E3"/>
                          </a:highlight>
                        </a:rPr>
                        <a:t>SENIOŘI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939588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214007" y="3366878"/>
            <a:ext cx="28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20–44 let, žijí sami, u rodičů, v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cs-CZ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mladé páry bez dětí, ekonomicky aktivní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7" y="1920792"/>
            <a:ext cx="1282604" cy="138521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/>
          <a:stretch/>
        </p:blipFill>
        <p:spPr>
          <a:xfrm>
            <a:off x="512556" y="2012436"/>
            <a:ext cx="1434012" cy="119881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15432" r="57094"/>
          <a:stretch/>
        </p:blipFill>
        <p:spPr>
          <a:xfrm>
            <a:off x="3361021" y="4250656"/>
            <a:ext cx="1347863" cy="131027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6" name="TextovéPole 25"/>
          <p:cNvSpPr txBox="1"/>
          <p:nvPr/>
        </p:nvSpPr>
        <p:spPr>
          <a:xfrm>
            <a:off x="403654" y="3366878"/>
            <a:ext cx="28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15–34 let; žijí sami, u rodičů, v </a:t>
            </a:r>
            <a:r>
              <a:rPr lang="cs-CZ" sz="1000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cs-CZ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mladé páry bez dětí, studující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209423" y="5666964"/>
            <a:ext cx="280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35–64 let, lidé středního věku (již) bez </a:t>
            </a:r>
            <a:br>
              <a:rPr lang="cs-CZ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dětí v domácnosti, pracující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r="6572"/>
          <a:stretch/>
        </p:blipFill>
        <p:spPr>
          <a:xfrm>
            <a:off x="6143956" y="2059925"/>
            <a:ext cx="1515775" cy="116007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0" name="TextovéPole 29"/>
          <p:cNvSpPr txBox="1"/>
          <p:nvPr/>
        </p:nvSpPr>
        <p:spPr>
          <a:xfrm>
            <a:off x="6078611" y="3366878"/>
            <a:ext cx="28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25–54 let, mladé rodiny s malými dětmi </a:t>
            </a:r>
            <a:br>
              <a:rPr lang="cs-CZ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až rodiny s dospívajícími dětmi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62476" y="5666964"/>
            <a:ext cx="28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pracující, studující; přijeli z pracovního důvodu (obchodní cesta nebo účast na profesní akci)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086014" y="5716116"/>
            <a:ext cx="280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55+ let, důchodci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806102" y="2265847"/>
            <a:ext cx="798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highlight>
                  <a:srgbClr val="FFE3E3"/>
                </a:highlight>
              </a:rPr>
              <a:t>21 %</a:t>
            </a:r>
          </a:p>
          <a:p>
            <a:r>
              <a:rPr lang="cs-CZ" sz="900" dirty="0">
                <a:solidFill>
                  <a:srgbClr val="002060"/>
                </a:solidFill>
              </a:rPr>
              <a:t>20 %</a:t>
            </a:r>
          </a:p>
          <a:p>
            <a:r>
              <a:rPr lang="cs-CZ" sz="900" dirty="0">
                <a:solidFill>
                  <a:srgbClr val="0000FF"/>
                </a:solidFill>
              </a:rPr>
              <a:t>27 %</a:t>
            </a:r>
          </a:p>
          <a:p>
            <a:r>
              <a:rPr lang="cs-CZ" sz="900" dirty="0">
                <a:solidFill>
                  <a:srgbClr val="00B0F0"/>
                </a:solidFill>
              </a:rPr>
              <a:t>23 %</a:t>
            </a:r>
          </a:p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20 %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779912" y="6102133"/>
            <a:ext cx="25592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C00000"/>
                </a:solidFill>
              </a:rPr>
              <a:t>2024, srpen-září, N = 1206</a:t>
            </a:r>
          </a:p>
          <a:p>
            <a:r>
              <a:rPr lang="cs-CZ" sz="900" dirty="0">
                <a:solidFill>
                  <a:srgbClr val="00141E"/>
                </a:solidFill>
              </a:rPr>
              <a:t>2023, srpen-září, N = 1016</a:t>
            </a:r>
          </a:p>
          <a:p>
            <a:r>
              <a:rPr lang="cs-CZ" sz="900" dirty="0">
                <a:solidFill>
                  <a:srgbClr val="0000FF"/>
                </a:solidFill>
              </a:rPr>
              <a:t>2019, červenec-srpen, N = 1524</a:t>
            </a:r>
          </a:p>
          <a:p>
            <a:r>
              <a:rPr lang="cs-CZ" sz="900" dirty="0">
                <a:solidFill>
                  <a:srgbClr val="00B0F0"/>
                </a:solidFill>
              </a:rPr>
              <a:t>2018, květen-červen, N = 1507</a:t>
            </a:r>
          </a:p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2017, září-říjen, N = 1520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46" y="4250656"/>
            <a:ext cx="1582059" cy="131033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0" name="Zástupný symbol pro obsah 1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r="18981"/>
          <a:stretch/>
        </p:blipFill>
        <p:spPr>
          <a:xfrm>
            <a:off x="515480" y="4318532"/>
            <a:ext cx="1497372" cy="117452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8" name="TextovéPole 47"/>
          <p:cNvSpPr txBox="1"/>
          <p:nvPr/>
        </p:nvSpPr>
        <p:spPr>
          <a:xfrm>
            <a:off x="356806" y="1187213"/>
            <a:ext cx="8537208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050" b="1" dirty="0"/>
              <a:t>Struktura návštěvníků města Brna se mění také v průběhu roku – časové rozdíly mohou být ovlivněny odlišnými obdobími sběru dat.</a:t>
            </a:r>
            <a:endParaRPr lang="cs-CZ" sz="8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1958009" y="2265847"/>
            <a:ext cx="80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highlight>
                  <a:srgbClr val="FFE3E3"/>
                </a:highlight>
              </a:rPr>
              <a:t>14 %</a:t>
            </a:r>
          </a:p>
          <a:p>
            <a:r>
              <a:rPr lang="cs-CZ" sz="900" dirty="0">
                <a:solidFill>
                  <a:srgbClr val="002060"/>
                </a:solidFill>
              </a:rPr>
              <a:t>16 %</a:t>
            </a:r>
          </a:p>
          <a:p>
            <a:r>
              <a:rPr lang="cs-CZ" sz="900" dirty="0">
                <a:solidFill>
                  <a:srgbClr val="0000FF"/>
                </a:solidFill>
              </a:rPr>
              <a:t>21 %</a:t>
            </a:r>
          </a:p>
          <a:p>
            <a:r>
              <a:rPr lang="cs-CZ" sz="900" dirty="0">
                <a:solidFill>
                  <a:srgbClr val="00B0F0"/>
                </a:solidFill>
              </a:rPr>
              <a:t>21 %</a:t>
            </a:r>
          </a:p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11 %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789990" y="4539469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highlight>
                  <a:srgbClr val="FFE3E3"/>
                </a:highlight>
              </a:rPr>
              <a:t>18 %</a:t>
            </a:r>
          </a:p>
          <a:p>
            <a:r>
              <a:rPr lang="cs-CZ" sz="900" dirty="0">
                <a:solidFill>
                  <a:srgbClr val="002060"/>
                </a:solidFill>
              </a:rPr>
              <a:t>21 %</a:t>
            </a:r>
          </a:p>
          <a:p>
            <a:r>
              <a:rPr lang="cs-CZ" sz="900" dirty="0">
                <a:solidFill>
                  <a:srgbClr val="0000FF"/>
                </a:solidFill>
              </a:rPr>
              <a:t>14 %</a:t>
            </a:r>
          </a:p>
          <a:p>
            <a:r>
              <a:rPr lang="cs-CZ" sz="900" dirty="0">
                <a:solidFill>
                  <a:srgbClr val="00B0F0"/>
                </a:solidFill>
              </a:rPr>
              <a:t>15 %</a:t>
            </a:r>
          </a:p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11 %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701627" y="2259078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highlight>
                  <a:srgbClr val="FFE3E3"/>
                </a:highlight>
              </a:rPr>
              <a:t>36 %</a:t>
            </a:r>
          </a:p>
          <a:p>
            <a:r>
              <a:rPr lang="cs-CZ" sz="900" dirty="0">
                <a:solidFill>
                  <a:srgbClr val="002060"/>
                </a:solidFill>
              </a:rPr>
              <a:t>29 %</a:t>
            </a:r>
          </a:p>
          <a:p>
            <a:r>
              <a:rPr lang="cs-CZ" sz="900" dirty="0">
                <a:solidFill>
                  <a:srgbClr val="0000FF"/>
                </a:solidFill>
              </a:rPr>
              <a:t>28 %</a:t>
            </a:r>
            <a:br>
              <a:rPr lang="cs-CZ" sz="900" dirty="0">
                <a:solidFill>
                  <a:srgbClr val="002060"/>
                </a:solidFill>
              </a:rPr>
            </a:br>
            <a:r>
              <a:rPr lang="cs-CZ" sz="900" dirty="0">
                <a:solidFill>
                  <a:srgbClr val="00B0F0"/>
                </a:solidFill>
              </a:rPr>
              <a:t>22 %</a:t>
            </a: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30 %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2062203" y="4539470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highlight>
                  <a:srgbClr val="FFE3E3"/>
                </a:highlight>
              </a:rPr>
              <a:t>4 %</a:t>
            </a:r>
          </a:p>
          <a:p>
            <a:r>
              <a:rPr lang="cs-CZ" sz="900" dirty="0">
                <a:solidFill>
                  <a:srgbClr val="002060"/>
                </a:solidFill>
              </a:rPr>
              <a:t>6 %</a:t>
            </a:r>
          </a:p>
          <a:p>
            <a:r>
              <a:rPr lang="cs-CZ" sz="900" dirty="0">
                <a:solidFill>
                  <a:srgbClr val="0000FF"/>
                </a:solidFill>
              </a:rPr>
              <a:t>3 %</a:t>
            </a:r>
            <a:br>
              <a:rPr lang="cs-CZ" sz="900" dirty="0">
                <a:solidFill>
                  <a:srgbClr val="00B0F0"/>
                </a:solidFill>
              </a:rPr>
            </a:br>
            <a:r>
              <a:rPr lang="cs-CZ" sz="900" dirty="0">
                <a:solidFill>
                  <a:srgbClr val="00B0F0"/>
                </a:solidFill>
              </a:rPr>
              <a:t>4 %</a:t>
            </a:r>
          </a:p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15 %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7819314" y="4539469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highlight>
                  <a:srgbClr val="FFE3E3"/>
                </a:highlight>
              </a:rPr>
              <a:t>7 %</a:t>
            </a:r>
          </a:p>
          <a:p>
            <a:r>
              <a:rPr lang="cs-CZ" sz="900" dirty="0">
                <a:solidFill>
                  <a:srgbClr val="002060"/>
                </a:solidFill>
              </a:rPr>
              <a:t>9 %</a:t>
            </a:r>
          </a:p>
          <a:p>
            <a:r>
              <a:rPr lang="cs-CZ" sz="900" dirty="0">
                <a:solidFill>
                  <a:srgbClr val="0000FF"/>
                </a:solidFill>
              </a:rPr>
              <a:t>6%</a:t>
            </a:r>
          </a:p>
          <a:p>
            <a:r>
              <a:rPr lang="cs-CZ" sz="900" dirty="0">
                <a:solidFill>
                  <a:srgbClr val="00B0F0"/>
                </a:solidFill>
              </a:rPr>
              <a:t>9 %</a:t>
            </a:r>
          </a:p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4 %</a:t>
            </a:r>
          </a:p>
        </p:txBody>
      </p:sp>
      <p:sp>
        <p:nvSpPr>
          <p:cNvPr id="63" name="Nadpis 1">
            <a:extLst>
              <a:ext uri="{FF2B5EF4-FFF2-40B4-BE49-F238E27FC236}">
                <a16:creationId xmlns:a16="http://schemas.microsoft.com/office/drawing/2014/main" id="{E4B9B49F-1E18-251C-88E6-FA263D5CD560}"/>
              </a:ext>
            </a:extLst>
          </p:cNvPr>
          <p:cNvSpPr txBox="1">
            <a:spLocks/>
          </p:cNvSpPr>
          <p:nvPr/>
        </p:nvSpPr>
        <p:spPr bwMode="auto">
          <a:xfrm>
            <a:off x="395536" y="116632"/>
            <a:ext cx="6552727" cy="9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sz="2600" b="0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/>
              <a:t>Cílové skupiny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1E145750-7E0E-F043-CB33-E45F55735AA2}"/>
              </a:ext>
            </a:extLst>
          </p:cNvPr>
          <p:cNvSpPr txBox="1"/>
          <p:nvPr/>
        </p:nvSpPr>
        <p:spPr>
          <a:xfrm>
            <a:off x="2483768" y="2416094"/>
            <a:ext cx="600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-2 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cs-CZ" sz="1000" dirty="0"/>
          </a:p>
        </p:txBody>
      </p:sp>
      <p:sp>
        <p:nvSpPr>
          <p:cNvPr id="72" name="Šipka: nahoru 71">
            <a:extLst>
              <a:ext uri="{FF2B5EF4-FFF2-40B4-BE49-F238E27FC236}">
                <a16:creationId xmlns:a16="http://schemas.microsoft.com/office/drawing/2014/main" id="{58CBAE70-298D-2F8B-B06A-FB9F84282FB3}"/>
              </a:ext>
            </a:extLst>
          </p:cNvPr>
          <p:cNvSpPr/>
          <p:nvPr/>
        </p:nvSpPr>
        <p:spPr>
          <a:xfrm rot="10800000">
            <a:off x="2622332" y="2672935"/>
            <a:ext cx="180000" cy="180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cs-CZ" sz="1000">
              <a:solidFill>
                <a:srgbClr val="FF0000"/>
              </a:solidFill>
            </a:endParaRPr>
          </a:p>
        </p:txBody>
      </p:sp>
      <p:sp>
        <p:nvSpPr>
          <p:cNvPr id="75" name="Šipka: nahoru 74">
            <a:extLst>
              <a:ext uri="{FF2B5EF4-FFF2-40B4-BE49-F238E27FC236}">
                <a16:creationId xmlns:a16="http://schemas.microsoft.com/office/drawing/2014/main" id="{C1A13697-2FA0-E2FF-FD96-92DEF887817A}"/>
              </a:ext>
            </a:extLst>
          </p:cNvPr>
          <p:cNvSpPr/>
          <p:nvPr/>
        </p:nvSpPr>
        <p:spPr>
          <a:xfrm>
            <a:off x="5571839" y="2276872"/>
            <a:ext cx="180000" cy="180000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cs-CZ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36E7ED27-7F08-4ACC-10B5-320A650FD03D}"/>
              </a:ext>
            </a:extLst>
          </p:cNvPr>
          <p:cNvSpPr txBox="1"/>
          <p:nvPr/>
        </p:nvSpPr>
        <p:spPr>
          <a:xfrm>
            <a:off x="5364088" y="2426294"/>
            <a:ext cx="600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B050"/>
                </a:solidFill>
              </a:rPr>
              <a:t>+1 %</a:t>
            </a:r>
          </a:p>
        </p:txBody>
      </p:sp>
      <p:sp>
        <p:nvSpPr>
          <p:cNvPr id="77" name="Šipka: nahoru 76">
            <a:extLst>
              <a:ext uri="{FF2B5EF4-FFF2-40B4-BE49-F238E27FC236}">
                <a16:creationId xmlns:a16="http://schemas.microsoft.com/office/drawing/2014/main" id="{F5B3652C-3AF0-9B00-4395-7571216C6F19}"/>
              </a:ext>
            </a:extLst>
          </p:cNvPr>
          <p:cNvSpPr/>
          <p:nvPr/>
        </p:nvSpPr>
        <p:spPr>
          <a:xfrm>
            <a:off x="8435021" y="2276872"/>
            <a:ext cx="180000" cy="180000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cs-CZ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DB3CD014-54AA-0F49-C365-0F28C49869E4}"/>
              </a:ext>
            </a:extLst>
          </p:cNvPr>
          <p:cNvSpPr txBox="1"/>
          <p:nvPr/>
        </p:nvSpPr>
        <p:spPr>
          <a:xfrm>
            <a:off x="8292250" y="2448038"/>
            <a:ext cx="600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B050"/>
                </a:solidFill>
              </a:rPr>
              <a:t>+7 %</a:t>
            </a:r>
          </a:p>
        </p:txBody>
      </p:sp>
      <p:sp>
        <p:nvSpPr>
          <p:cNvPr id="83" name="Šipka: dolů 82">
            <a:extLst>
              <a:ext uri="{FF2B5EF4-FFF2-40B4-BE49-F238E27FC236}">
                <a16:creationId xmlns:a16="http://schemas.microsoft.com/office/drawing/2014/main" id="{44719481-D4C8-DB78-BD6F-258A791086B9}"/>
              </a:ext>
            </a:extLst>
          </p:cNvPr>
          <p:cNvSpPr/>
          <p:nvPr/>
        </p:nvSpPr>
        <p:spPr>
          <a:xfrm>
            <a:off x="5573135" y="4872378"/>
            <a:ext cx="180000" cy="180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algn="ctr"/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51A79FAA-E188-1E2F-AE03-6AB1AC2EC2A0}"/>
              </a:ext>
            </a:extLst>
          </p:cNvPr>
          <p:cNvSpPr txBox="1"/>
          <p:nvPr/>
        </p:nvSpPr>
        <p:spPr>
          <a:xfrm>
            <a:off x="5364088" y="4653136"/>
            <a:ext cx="600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-3 %</a:t>
            </a:r>
          </a:p>
        </p:txBody>
      </p:sp>
      <p:sp>
        <p:nvSpPr>
          <p:cNvPr id="85" name="Šipka: dolů 84">
            <a:extLst>
              <a:ext uri="{FF2B5EF4-FFF2-40B4-BE49-F238E27FC236}">
                <a16:creationId xmlns:a16="http://schemas.microsoft.com/office/drawing/2014/main" id="{FF6166C5-14B1-CD07-5729-5A759B090D17}"/>
              </a:ext>
            </a:extLst>
          </p:cNvPr>
          <p:cNvSpPr/>
          <p:nvPr/>
        </p:nvSpPr>
        <p:spPr>
          <a:xfrm>
            <a:off x="8453455" y="4872378"/>
            <a:ext cx="180000" cy="180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algn="ctr"/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1F746B18-5EE5-4EEF-0C78-EBDA8C1AF509}"/>
              </a:ext>
            </a:extLst>
          </p:cNvPr>
          <p:cNvSpPr txBox="1"/>
          <p:nvPr/>
        </p:nvSpPr>
        <p:spPr>
          <a:xfrm>
            <a:off x="8244408" y="4653136"/>
            <a:ext cx="600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-2 %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E09E3C-1897-5A0D-89DA-1319ED561B6E}"/>
              </a:ext>
            </a:extLst>
          </p:cNvPr>
          <p:cNvSpPr txBox="1"/>
          <p:nvPr/>
        </p:nvSpPr>
        <p:spPr>
          <a:xfrm>
            <a:off x="2483768" y="4653136"/>
            <a:ext cx="600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-2 </a:t>
            </a:r>
            <a:r>
              <a:rPr lang="cs-CZ" sz="1000" dirty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cs-CZ" sz="1000" dirty="0"/>
          </a:p>
        </p:txBody>
      </p:sp>
      <p:sp>
        <p:nvSpPr>
          <p:cNvPr id="9" name="Šipka: nahoru 8">
            <a:extLst>
              <a:ext uri="{FF2B5EF4-FFF2-40B4-BE49-F238E27FC236}">
                <a16:creationId xmlns:a16="http://schemas.microsoft.com/office/drawing/2014/main" id="{53B1E259-7824-600F-1EC1-2D72D00102C2}"/>
              </a:ext>
            </a:extLst>
          </p:cNvPr>
          <p:cNvSpPr/>
          <p:nvPr/>
        </p:nvSpPr>
        <p:spPr>
          <a:xfrm rot="10800000">
            <a:off x="2622332" y="4909977"/>
            <a:ext cx="180000" cy="180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cs-CZ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22678"/>
              </p:ext>
            </p:extLst>
          </p:nvPr>
        </p:nvGraphicFramePr>
        <p:xfrm>
          <a:off x="424665" y="3595897"/>
          <a:ext cx="3693543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62310"/>
              </p:ext>
            </p:extLst>
          </p:nvPr>
        </p:nvGraphicFramePr>
        <p:xfrm>
          <a:off x="203123" y="1412776"/>
          <a:ext cx="3248401" cy="196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Sociodemografický profil návštěvníků Brna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619925" y="3408640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ZAŘAZENÍ DOMÁCNOSTI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76501" y="340230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PRACOVNÍ ZAŘAZENÍ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886621"/>
              </p:ext>
            </p:extLst>
          </p:nvPr>
        </p:nvGraphicFramePr>
        <p:xfrm>
          <a:off x="2989158" y="3658410"/>
          <a:ext cx="4441024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65346"/>
              </p:ext>
            </p:extLst>
          </p:nvPr>
        </p:nvGraphicFramePr>
        <p:xfrm>
          <a:off x="2321172" y="1323527"/>
          <a:ext cx="3966398" cy="180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ravá složená závorka 11">
            <a:extLst>
              <a:ext uri="{FF2B5EF4-FFF2-40B4-BE49-F238E27FC236}">
                <a16:creationId xmlns:a16="http://schemas.microsoft.com/office/drawing/2014/main" id="{125AB280-D264-19C6-FC2B-01E85C14CD4E}"/>
              </a:ext>
            </a:extLst>
          </p:cNvPr>
          <p:cNvSpPr/>
          <p:nvPr/>
        </p:nvSpPr>
        <p:spPr>
          <a:xfrm rot="16200000">
            <a:off x="4428429" y="1208312"/>
            <a:ext cx="226183" cy="781039"/>
          </a:xfrm>
          <a:prstGeom prst="rightBrace">
            <a:avLst>
              <a:gd name="adj1" fmla="val 6921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7CBA2A-4400-D960-203A-603CC56C46B0}"/>
              </a:ext>
            </a:extLst>
          </p:cNvPr>
          <p:cNvSpPr txBox="1"/>
          <p:nvPr/>
        </p:nvSpPr>
        <p:spPr>
          <a:xfrm>
            <a:off x="3995936" y="1268760"/>
            <a:ext cx="12371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B050"/>
                </a:solidFill>
              </a:rPr>
              <a:t>+8 %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vs. 2023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444208" y="4929925"/>
            <a:ext cx="23248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2F9DA2D-BED9-E8B7-DF54-10F0FC3BDBFC}"/>
              </a:ext>
            </a:extLst>
          </p:cNvPr>
          <p:cNvSpPr txBox="1"/>
          <p:nvPr/>
        </p:nvSpPr>
        <p:spPr>
          <a:xfrm>
            <a:off x="6444208" y="1412776"/>
            <a:ext cx="2324806" cy="331236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Ins="72000">
            <a:noAutofit/>
          </a:bodyPr>
          <a:lstStyle/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muži i ženy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(rovnoměrně)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věku </a:t>
            </a:r>
            <a:r>
              <a:rPr lang="cs-CZ" sz="1200" dirty="0">
                <a:solidFill>
                  <a:schemeClr val="tx1"/>
                </a:solidFill>
              </a:rPr>
              <a:t>25–54 let (68 %)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pracující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(celkem </a:t>
            </a:r>
            <a:r>
              <a:rPr lang="cs-CZ" sz="1200" dirty="0">
                <a:solidFill>
                  <a:schemeClr val="tx1"/>
                </a:solidFill>
              </a:rPr>
              <a:t>77 %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dle zařazení: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mladí bez dětí (36 %)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rodiny s dětmi (38 %)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střední až pokročilý věk bez dětí (</a:t>
            </a:r>
            <a:r>
              <a:rPr lang="cs-CZ" sz="1200" dirty="0"/>
              <a:t>25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3C456E1A-3D8E-5477-6335-0DF21926367A}"/>
              </a:ext>
            </a:extLst>
          </p:cNvPr>
          <p:cNvSpPr txBox="1"/>
          <p:nvPr/>
        </p:nvSpPr>
        <p:spPr>
          <a:xfrm>
            <a:off x="6444209" y="1412776"/>
            <a:ext cx="2324806" cy="523220"/>
          </a:xfrm>
          <a:prstGeom prst="rect">
            <a:avLst/>
          </a:prstGeom>
          <a:solidFill>
            <a:srgbClr val="FFE3E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TYPICKÝ NÁVŠTĚVNÍK </a:t>
            </a:r>
            <a:br>
              <a:rPr lang="cs-CZ" sz="16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(celek)</a:t>
            </a:r>
          </a:p>
        </p:txBody>
      </p:sp>
      <p:pic>
        <p:nvPicPr>
          <p:cNvPr id="28" name="Obrázek 27" descr="Obsah obrázku klipart, kreslené, úsměv, Kreslený film&#10;&#10;Popis byl vytvořen automaticky">
            <a:extLst>
              <a:ext uri="{FF2B5EF4-FFF2-40B4-BE49-F238E27FC236}">
                <a16:creationId xmlns:a16="http://schemas.microsoft.com/office/drawing/2014/main" id="{69E267C3-A487-8EAD-12CB-5B92DBE52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0" y="3084222"/>
            <a:ext cx="399445" cy="399445"/>
          </a:xfrm>
          <a:prstGeom prst="rect">
            <a:avLst/>
          </a:prstGeom>
        </p:spPr>
      </p:pic>
      <p:pic>
        <p:nvPicPr>
          <p:cNvPr id="45" name="Obrázek 44" descr="Obsah obrázku klipart, kreslené, úsměv, emotikona&#10;&#10;Popis byl vytvořen automaticky">
            <a:extLst>
              <a:ext uri="{FF2B5EF4-FFF2-40B4-BE49-F238E27FC236}">
                <a16:creationId xmlns:a16="http://schemas.microsoft.com/office/drawing/2014/main" id="{6D9488C9-C118-C2CD-2F84-0483DE350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0" y="3581451"/>
            <a:ext cx="399445" cy="399445"/>
          </a:xfrm>
          <a:prstGeom prst="rect">
            <a:avLst/>
          </a:prstGeom>
        </p:spPr>
      </p:pic>
      <p:pic>
        <p:nvPicPr>
          <p:cNvPr id="49" name="Obrázek 48" descr="Obsah obrázku klipart, kreslené, Kreslený film, ilustrace&#10;&#10;Popis byl vytvořen automaticky">
            <a:extLst>
              <a:ext uri="{FF2B5EF4-FFF2-40B4-BE49-F238E27FC236}">
                <a16:creationId xmlns:a16="http://schemas.microsoft.com/office/drawing/2014/main" id="{CE277CA7-D13D-EA27-0D82-22771FE52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0" y="4159650"/>
            <a:ext cx="399445" cy="399445"/>
          </a:xfrm>
          <a:prstGeom prst="rect">
            <a:avLst/>
          </a:prstGeom>
        </p:spPr>
      </p:pic>
      <p:sp>
        <p:nvSpPr>
          <p:cNvPr id="57" name="Text Box 9">
            <a:extLst>
              <a:ext uri="{FF2B5EF4-FFF2-40B4-BE49-F238E27FC236}">
                <a16:creationId xmlns:a16="http://schemas.microsoft.com/office/drawing/2014/main" id="{4BC1A909-E6A6-2239-CEC1-5C11AAD2B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491" y="5380927"/>
            <a:ext cx="216024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900" i="1" dirty="0">
                <a:solidFill>
                  <a:schemeClr val="bg1">
                    <a:lumMod val="65000"/>
                  </a:schemeClr>
                </a:solidFill>
                <a:latin typeface="Arial Narrow CE"/>
              </a:rPr>
              <a:t>poznámka: původ návštěvníka (domácí / zahraniční) a typ návštěvníka (turista s přespáním / jednodenní / tranzitující) byly kvótními znaky s předem daným zastoupením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82888AF4-06B0-068C-8290-3A5D352A3BE2}"/>
              </a:ext>
            </a:extLst>
          </p:cNvPr>
          <p:cNvSpPr txBox="1"/>
          <p:nvPr/>
        </p:nvSpPr>
        <p:spPr>
          <a:xfrm>
            <a:off x="1591409" y="1495750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VĚK</a:t>
            </a:r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28EB1B17-6631-D8DD-F1B2-F469F9731C5E}"/>
              </a:ext>
            </a:extLst>
          </p:cNvPr>
          <p:cNvSpPr/>
          <p:nvPr/>
        </p:nvSpPr>
        <p:spPr>
          <a:xfrm rot="16200000">
            <a:off x="3407333" y="1360712"/>
            <a:ext cx="226183" cy="781039"/>
          </a:xfrm>
          <a:prstGeom prst="rightBrace">
            <a:avLst>
              <a:gd name="adj1" fmla="val 69218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ED5CD35-8E5B-2BAD-CD94-B340D6D260B7}"/>
              </a:ext>
            </a:extLst>
          </p:cNvPr>
          <p:cNvSpPr txBox="1"/>
          <p:nvPr/>
        </p:nvSpPr>
        <p:spPr>
          <a:xfrm>
            <a:off x="2974840" y="1421160"/>
            <a:ext cx="12371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-8 %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vs. 2023</a:t>
            </a:r>
          </a:p>
        </p:txBody>
      </p:sp>
    </p:spTree>
    <p:extLst>
      <p:ext uri="{BB962C8B-B14F-4D97-AF65-F5344CB8AC3E}">
        <p14:creationId xmlns:p14="http://schemas.microsoft.com/office/powerpoint/2010/main" val="160805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43540"/>
              </p:ext>
            </p:extLst>
          </p:nvPr>
        </p:nvGraphicFramePr>
        <p:xfrm>
          <a:off x="666727" y="1484784"/>
          <a:ext cx="4367188" cy="415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</a:t>
            </a:r>
            <a:r>
              <a:rPr lang="cs-CZ" u="sng" dirty="0"/>
              <a:t>tuzemských</a:t>
            </a:r>
            <a:r>
              <a:rPr lang="cs-CZ" dirty="0"/>
              <a:t> návštěvníků Brna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6727" y="5683935"/>
            <a:ext cx="25452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629, domácí návštěvníci</a:t>
            </a:r>
          </a:p>
        </p:txBody>
      </p:sp>
      <p:sp>
        <p:nvSpPr>
          <p:cNvPr id="18" name="Obdélníkový bublinový popisek 17"/>
          <p:cNvSpPr/>
          <p:nvPr/>
        </p:nvSpPr>
        <p:spPr>
          <a:xfrm>
            <a:off x="3707904" y="2176835"/>
            <a:ext cx="5184575" cy="1107996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100" b="1" dirty="0"/>
              <a:t>Domácí návštěvníci jsou převážně z JM kraje </a:t>
            </a:r>
            <a:r>
              <a:rPr lang="cs-CZ" sz="1100" dirty="0"/>
              <a:t>(33 %, -6 % oproti roku 2023). Mírně přibylo návštěvníků ze Středočeského kraje (+4 %), Moravskoslezského kraje (+4 %) a Prahy (+3 %). Ubylo návštěvníků z Pardubického kraje (-3 %), u ostatních krajů jsou změny minimální (maximálně +-1 %).</a:t>
            </a:r>
            <a:r>
              <a:rPr lang="cs-CZ" sz="1100" kern="0" dirty="0">
                <a:latin typeface="+mn-lt"/>
              </a:rPr>
              <a:t> Celkově ubylo návštěvníků z Moravy (-8 %), naopak přibylo návštěvníků ze Slezska (+4 %) a </a:t>
            </a:r>
            <a:br>
              <a:rPr lang="cs-CZ" sz="1100" kern="0" dirty="0">
                <a:latin typeface="+mn-lt"/>
              </a:rPr>
            </a:br>
            <a:r>
              <a:rPr lang="cs-CZ" sz="1100" kern="0" dirty="0">
                <a:latin typeface="+mn-lt"/>
              </a:rPr>
              <a:t>z Čech (+2 %; +5 % vč. Prahy).</a:t>
            </a:r>
            <a:endParaRPr lang="cs-CZ" sz="1100" dirty="0"/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59074"/>
              </p:ext>
            </p:extLst>
          </p:nvPr>
        </p:nvGraphicFramePr>
        <p:xfrm>
          <a:off x="6351419" y="3861048"/>
          <a:ext cx="2442694" cy="138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65">
                  <a:extLst>
                    <a:ext uri="{9D8B030D-6E8A-4147-A177-3AD203B41FA5}">
                      <a16:colId xmlns:a16="http://schemas.microsoft.com/office/drawing/2014/main" val="1520454733"/>
                    </a:ext>
                  </a:extLst>
                </a:gridCol>
                <a:gridCol w="365865">
                  <a:extLst>
                    <a:ext uri="{9D8B030D-6E8A-4147-A177-3AD203B41FA5}">
                      <a16:colId xmlns:a16="http://schemas.microsoft.com/office/drawing/2014/main" val="2874936075"/>
                    </a:ext>
                  </a:extLst>
                </a:gridCol>
                <a:gridCol w="36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Kraj</a:t>
                      </a:r>
                      <a:b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(v %)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Morava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Čechy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Praha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Slezsko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 Box 9">
            <a:extLst>
              <a:ext uri="{FF2B5EF4-FFF2-40B4-BE49-F238E27FC236}">
                <a16:creationId xmlns:a16="http://schemas.microsoft.com/office/drawing/2014/main" id="{E8E2CA82-0ADF-FCA9-F003-F3C98889B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1644251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rgbClr val="FF0000"/>
                </a:solidFill>
                <a:latin typeface="Arial Narrow CE"/>
              </a:rPr>
              <a:t>-6 %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F45FDADC-D6A5-CD20-49CD-5B6B1AB00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88" y="3855907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+0 %</a:t>
            </a: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FE6823CD-5C13-F1BD-2A20-B4BE8ACF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901" y="1920708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rgbClr val="00B050"/>
                </a:solidFill>
                <a:latin typeface="Arial Narrow CE"/>
              </a:rPr>
              <a:t>+3 %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C99BFE88-1FA4-7558-26B3-0C9D7756E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218" y="2197165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rgbClr val="00B050"/>
                </a:solidFill>
                <a:latin typeface="Arial Narrow CE"/>
              </a:rPr>
              <a:t>+4 %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5C526304-9046-1578-71B6-702C4BC69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282" y="2473622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rgbClr val="00B050"/>
                </a:solidFill>
                <a:latin typeface="Arial Narrow CE"/>
              </a:rPr>
              <a:t>+4 %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8C7A3CF6-743F-C63F-120D-730C9897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375" y="2750079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-1 %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94D23DD-5917-5E68-B23B-7410999D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399" y="3026536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+1 %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D957E6E-8338-8CD9-BE32-07413A4C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094" y="4961735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+1 %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80BFD6C6-D3D3-F706-B00E-534E0355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620" y="3302993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+0 %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97EB5403-9F06-450A-E737-72032DAA7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05" y="3579450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+0 %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4B831C05-102F-21A2-9936-4AFE308A3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089" y="4132364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+1 %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F99A0669-3668-6621-3CA6-9E6BAFF7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937" y="4408821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+1 %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30CA1BAA-B445-8397-C89D-47F964A8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768" y="4685278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rgbClr val="FF0000"/>
                </a:solidFill>
                <a:latin typeface="Arial Narrow CE"/>
              </a:rPr>
              <a:t>-3 %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1EA0D978-3B79-635C-D34D-AB0F4D3E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09" y="5238193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-1 %</a:t>
            </a:r>
          </a:p>
        </p:txBody>
      </p:sp>
      <p:sp>
        <p:nvSpPr>
          <p:cNvPr id="54" name="Text Box 47">
            <a:extLst>
              <a:ext uri="{FF2B5EF4-FFF2-40B4-BE49-F238E27FC236}">
                <a16:creationId xmlns:a16="http://schemas.microsoft.com/office/drawing/2014/main" id="{95D438F3-4CEC-474D-BFE1-9890B539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„Ze kterého jste okresu?“ (q2, kategorizováno)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01A970-ABC6-92AF-1984-7C0D62F4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66" y="3741604"/>
            <a:ext cx="3062965" cy="17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4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82522683-CC30-8FF5-5ACD-C16998338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11949"/>
              </p:ext>
            </p:extLst>
          </p:nvPr>
        </p:nvGraphicFramePr>
        <p:xfrm>
          <a:off x="5528654" y="1612643"/>
          <a:ext cx="4441024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923021"/>
              </p:ext>
            </p:extLst>
          </p:nvPr>
        </p:nvGraphicFramePr>
        <p:xfrm>
          <a:off x="424665" y="3595897"/>
          <a:ext cx="3693543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509211"/>
              </p:ext>
            </p:extLst>
          </p:nvPr>
        </p:nvGraphicFramePr>
        <p:xfrm>
          <a:off x="203123" y="1412776"/>
          <a:ext cx="3248401" cy="196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Sociodemografický profil </a:t>
            </a:r>
            <a:r>
              <a:rPr lang="cs-CZ" u="sng" dirty="0"/>
              <a:t>tuzemských</a:t>
            </a:r>
            <a:r>
              <a:rPr lang="cs-CZ" dirty="0"/>
              <a:t> návštěvníků Brna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619925" y="3408640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ZAŘAZENÍ DOMÁCNOSTI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76501" y="340230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PRACOVNÍ ZAŘAZENÍ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272240"/>
              </p:ext>
            </p:extLst>
          </p:nvPr>
        </p:nvGraphicFramePr>
        <p:xfrm>
          <a:off x="2989158" y="3658410"/>
          <a:ext cx="4441024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54333"/>
              </p:ext>
            </p:extLst>
          </p:nvPr>
        </p:nvGraphicFramePr>
        <p:xfrm>
          <a:off x="2321172" y="1323527"/>
          <a:ext cx="3966398" cy="180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09597" y="6266185"/>
            <a:ext cx="23248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629, domácí návštěvníci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2F9DA2D-BED9-E8B7-DF54-10F0FC3BDBFC}"/>
              </a:ext>
            </a:extLst>
          </p:cNvPr>
          <p:cNvSpPr txBox="1"/>
          <p:nvPr/>
        </p:nvSpPr>
        <p:spPr>
          <a:xfrm>
            <a:off x="6444208" y="3287389"/>
            <a:ext cx="2324806" cy="3012011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Ins="72000">
            <a:noAutofit/>
          </a:bodyPr>
          <a:lstStyle/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jednodenní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návštěva </a:t>
            </a:r>
            <a:r>
              <a:rPr lang="cs-CZ" sz="1200" dirty="0"/>
              <a:t>(59 %)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častěji </a:t>
            </a:r>
            <a:r>
              <a:rPr lang="cs-CZ" sz="1200" dirty="0">
                <a:solidFill>
                  <a:schemeClr val="tx1"/>
                </a:solidFill>
              </a:rPr>
              <a:t>ženy </a:t>
            </a:r>
            <a:r>
              <a:rPr lang="cs-CZ" sz="1200" dirty="0"/>
              <a:t>(55 %)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věku </a:t>
            </a:r>
            <a:r>
              <a:rPr lang="cs-CZ" sz="1200" dirty="0">
                <a:solidFill>
                  <a:schemeClr val="tx1"/>
                </a:solidFill>
              </a:rPr>
              <a:t>25–54 let (69 %)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pracující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(celkem </a:t>
            </a:r>
            <a:r>
              <a:rPr lang="cs-CZ" sz="1200" dirty="0">
                <a:solidFill>
                  <a:schemeClr val="tx1"/>
                </a:solidFill>
              </a:rPr>
              <a:t>75 %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dle zařazení: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mladí bez dětí (31 %)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rodiny s dětmi (</a:t>
            </a:r>
            <a:r>
              <a:rPr lang="cs-CZ" sz="1200" dirty="0"/>
              <a:t>44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3C456E1A-3D8E-5477-6335-0DF21926367A}"/>
              </a:ext>
            </a:extLst>
          </p:cNvPr>
          <p:cNvSpPr txBox="1"/>
          <p:nvPr/>
        </p:nvSpPr>
        <p:spPr>
          <a:xfrm>
            <a:off x="6444208" y="3213614"/>
            <a:ext cx="2324806" cy="584775"/>
          </a:xfrm>
          <a:prstGeom prst="rect">
            <a:avLst/>
          </a:prstGeom>
          <a:solidFill>
            <a:srgbClr val="FFE3E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TYPICKÝ DOMÁCÍ NÁVŠTĚVNÍK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Obrázek 44" descr="Obsah obrázku klipart, kreslené, úsměv, emotikona&#10;&#10;Popis byl vytvořen automaticky">
            <a:extLst>
              <a:ext uri="{FF2B5EF4-FFF2-40B4-BE49-F238E27FC236}">
                <a16:creationId xmlns:a16="http://schemas.microsoft.com/office/drawing/2014/main" id="{6D9488C9-C118-C2CD-2F84-0483DE350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18" y="5660684"/>
            <a:ext cx="399445" cy="39944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2566D8-7E57-1ACF-E925-4E3459D20486}"/>
              </a:ext>
            </a:extLst>
          </p:cNvPr>
          <p:cNvSpPr txBox="1"/>
          <p:nvPr/>
        </p:nvSpPr>
        <p:spPr>
          <a:xfrm>
            <a:off x="6323245" y="1341862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TYP NÁVŠTĚVNÍKA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23597E-01DB-8304-7A5B-3DC48E461E17}"/>
              </a:ext>
            </a:extLst>
          </p:cNvPr>
          <p:cNvSpPr txBox="1"/>
          <p:nvPr/>
        </p:nvSpPr>
        <p:spPr>
          <a:xfrm>
            <a:off x="1591409" y="1495750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VĚK</a:t>
            </a:r>
          </a:p>
        </p:txBody>
      </p:sp>
      <p:pic>
        <p:nvPicPr>
          <p:cNvPr id="4" name="Obrázek 3" descr="Obsah obrázku klipart, kreslené, úsměv, Kreslený film&#10;&#10;Popis byl vytvořen automaticky">
            <a:extLst>
              <a:ext uri="{FF2B5EF4-FFF2-40B4-BE49-F238E27FC236}">
                <a16:creationId xmlns:a16="http://schemas.microsoft.com/office/drawing/2014/main" id="{20D9ACD5-12A6-9747-9895-8B47DFDD24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17" y="5196824"/>
            <a:ext cx="399445" cy="3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9C2C159-2E92-AC13-1E2D-83F77BDAF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08286"/>
              </p:ext>
            </p:extLst>
          </p:nvPr>
        </p:nvGraphicFramePr>
        <p:xfrm>
          <a:off x="6170242" y="3764750"/>
          <a:ext cx="2751540" cy="1695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45">
                  <a:extLst>
                    <a:ext uri="{9D8B030D-6E8A-4147-A177-3AD203B41FA5}">
                      <a16:colId xmlns:a16="http://schemas.microsoft.com/office/drawing/2014/main" val="1281794287"/>
                    </a:ext>
                  </a:extLst>
                </a:gridCol>
                <a:gridCol w="362045">
                  <a:extLst>
                    <a:ext uri="{9D8B030D-6E8A-4147-A177-3AD203B41FA5}">
                      <a16:colId xmlns:a16="http://schemas.microsoft.com/office/drawing/2014/main" val="3882535545"/>
                    </a:ext>
                  </a:extLst>
                </a:gridCol>
                <a:gridCol w="362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 (v %)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sousední země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36000" marR="36000" marT="36000" marB="36000"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Evropa</a:t>
                      </a:r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(mimo sousední)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Asie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36000" marB="3600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Amerika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jiné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2090C2E-364F-C7D2-6D30-C1BE4AF9B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72234"/>
              </p:ext>
            </p:extLst>
          </p:nvPr>
        </p:nvGraphicFramePr>
        <p:xfrm>
          <a:off x="395536" y="1491792"/>
          <a:ext cx="4342578" cy="415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</a:t>
            </a:r>
            <a:r>
              <a:rPr lang="cs-CZ" u="sng" dirty="0"/>
              <a:t>zahraničních</a:t>
            </a:r>
            <a:r>
              <a:rPr lang="cs-CZ" dirty="0"/>
              <a:t> návštěvníků Brna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11560" y="5676192"/>
            <a:ext cx="2825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577, zahraniční návštěvníci; </a:t>
            </a:r>
            <a:b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</a:b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změny v čase uvedeny pouze u nejčastějších zemí</a:t>
            </a:r>
          </a:p>
        </p:txBody>
      </p:sp>
      <p:sp>
        <p:nvSpPr>
          <p:cNvPr id="18" name="Obdélníkový bublinový popisek 17"/>
          <p:cNvSpPr/>
          <p:nvPr/>
        </p:nvSpPr>
        <p:spPr>
          <a:xfrm>
            <a:off x="4806963" y="1445729"/>
            <a:ext cx="3828508" cy="1107996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100" b="1" dirty="0"/>
              <a:t>Zahraniční návštěvníci </a:t>
            </a:r>
            <a:r>
              <a:rPr lang="cs-CZ" sz="1100" dirty="0"/>
              <a:t>přichází </a:t>
            </a:r>
            <a:r>
              <a:rPr lang="cs-CZ" sz="1100" b="1" dirty="0"/>
              <a:t>především ze Slovenska </a:t>
            </a:r>
            <a:r>
              <a:rPr lang="cs-CZ" sz="1100" dirty="0"/>
              <a:t>(23 %, -3 % oproti roku 2023), meziročně vzrostl také podíl návštěvníků z </a:t>
            </a:r>
            <a:r>
              <a:rPr lang="cs-CZ" sz="1100" b="1" dirty="0"/>
              <a:t>Polska</a:t>
            </a:r>
            <a:r>
              <a:rPr lang="cs-CZ" sz="1100" dirty="0"/>
              <a:t> (14 %, +8 %). Celkově se podíl osob cestujících ze sousedních zemí zvýšil (+6 %), naopak došlo ke snížení podílu návštěvníků z ostatních států Evropy (-6 %).</a:t>
            </a:r>
            <a:endParaRPr lang="cs-CZ" sz="11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FADDB96-B7F0-EC13-782F-0C08A639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737" y="1814310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accent2">
                    <a:lumMod val="50000"/>
                  </a:schemeClr>
                </a:solidFill>
                <a:latin typeface="Arial Narrow CE"/>
              </a:rPr>
              <a:t>+8 %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F90C8F6-FD68-9BC9-C552-41C9ACBB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2" y="1656806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-3 %</a:t>
            </a:r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FA4E412F-7DB1-D193-6949-76CD2523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„V jakém státě máte v současné době trvalý pobyt?“ (q1, kategorizováno)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D420445A-CF68-8CAC-5833-200395F2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558" y="1989682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+2 %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0338F367-D4EE-3577-9D66-AD5456AD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098" y="2177531"/>
            <a:ext cx="554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+1 %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49FC941C-7D1A-3EEA-FA39-B65BEAC21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58" y="2796269"/>
            <a:ext cx="2939702" cy="28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775" y="1412776"/>
            <a:ext cx="4032448" cy="241967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1. DESIGN A CÍLE VÝZKUMU		3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2. SHRNUTÍ HLAVNÍCH ZJIŠTĚNÍ		6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3. PROFIL NÁVŠTĚVNÍKŮ BRNA		12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4. BRNO JAKO CÍL NÁVŠTĚVY		22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5. NÁVŠTĚVNICKÉ ZVYKLOSTI		33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6. VNÍMÁNÍ BRNA			44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7. PŘÍLOHA				52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3E053F-4162-194A-C6C9-1343653A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5416" y="3904456"/>
            <a:ext cx="6573167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5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82522683-CC30-8FF5-5ACD-C16998338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72758"/>
              </p:ext>
            </p:extLst>
          </p:nvPr>
        </p:nvGraphicFramePr>
        <p:xfrm>
          <a:off x="5528654" y="1612643"/>
          <a:ext cx="4441024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35809"/>
              </p:ext>
            </p:extLst>
          </p:nvPr>
        </p:nvGraphicFramePr>
        <p:xfrm>
          <a:off x="424665" y="3595897"/>
          <a:ext cx="3693543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914024"/>
              </p:ext>
            </p:extLst>
          </p:nvPr>
        </p:nvGraphicFramePr>
        <p:xfrm>
          <a:off x="203123" y="1412776"/>
          <a:ext cx="3248401" cy="196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Sociodemografický profil </a:t>
            </a:r>
            <a:r>
              <a:rPr lang="cs-CZ" u="sng" dirty="0"/>
              <a:t>zahraničních</a:t>
            </a:r>
            <a:r>
              <a:rPr lang="cs-CZ" dirty="0"/>
              <a:t> návštěvníků Brna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619925" y="3408640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ZAŘAZENÍ DOMÁCNOSTI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76501" y="340230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PRACOVNÍ ZAŘAZENÍ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926150"/>
              </p:ext>
            </p:extLst>
          </p:nvPr>
        </p:nvGraphicFramePr>
        <p:xfrm>
          <a:off x="2989158" y="3658410"/>
          <a:ext cx="4441024" cy="27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373778"/>
              </p:ext>
            </p:extLst>
          </p:nvPr>
        </p:nvGraphicFramePr>
        <p:xfrm>
          <a:off x="2321172" y="1323527"/>
          <a:ext cx="3966398" cy="180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09597" y="6266185"/>
            <a:ext cx="23248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577, zahraniční návštěvníci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2F9DA2D-BED9-E8B7-DF54-10F0FC3BDBFC}"/>
              </a:ext>
            </a:extLst>
          </p:cNvPr>
          <p:cNvSpPr txBox="1"/>
          <p:nvPr/>
        </p:nvSpPr>
        <p:spPr>
          <a:xfrm>
            <a:off x="6287487" y="3287389"/>
            <a:ext cx="2653390" cy="297879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Ins="72000">
            <a:noAutofit/>
          </a:bodyPr>
          <a:lstStyle/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turista s přespáním (71 %)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stejně </a:t>
            </a:r>
            <a:r>
              <a:rPr lang="cs-CZ" sz="1200" dirty="0">
                <a:solidFill>
                  <a:schemeClr val="tx1"/>
                </a:solidFill>
              </a:rPr>
              <a:t>muži </a:t>
            </a:r>
            <a:r>
              <a:rPr lang="cs-CZ" sz="1200" dirty="0"/>
              <a:t>(51 %) i ženy (49 %)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věku </a:t>
            </a:r>
            <a:r>
              <a:rPr lang="cs-CZ" sz="1200" dirty="0">
                <a:solidFill>
                  <a:schemeClr val="tx1"/>
                </a:solidFill>
              </a:rPr>
              <a:t>20–54 let (</a:t>
            </a:r>
            <a:r>
              <a:rPr lang="cs-CZ" sz="1200" dirty="0"/>
              <a:t>68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pracující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(celkem </a:t>
            </a:r>
            <a:r>
              <a:rPr lang="cs-CZ" sz="1200" dirty="0">
                <a:solidFill>
                  <a:schemeClr val="tx1"/>
                </a:solidFill>
              </a:rPr>
              <a:t>76 %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dle zařazení: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mladí bez dětí (</a:t>
            </a:r>
            <a:r>
              <a:rPr lang="cs-CZ" sz="1200" dirty="0"/>
              <a:t>42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rodiny s dětmi (32 %)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3C456E1A-3D8E-5477-6335-0DF21926367A}"/>
              </a:ext>
            </a:extLst>
          </p:cNvPr>
          <p:cNvSpPr txBox="1"/>
          <p:nvPr/>
        </p:nvSpPr>
        <p:spPr>
          <a:xfrm>
            <a:off x="6277832" y="3242912"/>
            <a:ext cx="2653389" cy="584775"/>
          </a:xfrm>
          <a:prstGeom prst="rect">
            <a:avLst/>
          </a:prstGeom>
          <a:solidFill>
            <a:srgbClr val="FFE3E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TYPICKÝ ZAHRANIČNÍ NÁVŠTĚVNÍK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2566D8-7E57-1ACF-E925-4E3459D20486}"/>
              </a:ext>
            </a:extLst>
          </p:cNvPr>
          <p:cNvSpPr txBox="1"/>
          <p:nvPr/>
        </p:nvSpPr>
        <p:spPr>
          <a:xfrm>
            <a:off x="6323245" y="1341862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TYP NÁVŠTĚVNÍKA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23597E-01DB-8304-7A5B-3DC48E461E17}"/>
              </a:ext>
            </a:extLst>
          </p:cNvPr>
          <p:cNvSpPr txBox="1"/>
          <p:nvPr/>
        </p:nvSpPr>
        <p:spPr>
          <a:xfrm>
            <a:off x="1591409" y="1495750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</a:rPr>
              <a:t>VĚK</a:t>
            </a:r>
          </a:p>
        </p:txBody>
      </p:sp>
      <p:pic>
        <p:nvPicPr>
          <p:cNvPr id="4" name="Obrázek 3" descr="Obsah obrázku klipart, kreslené, úsměv, Kreslený film&#10;&#10;Popis byl vytvořen automaticky">
            <a:extLst>
              <a:ext uri="{FF2B5EF4-FFF2-40B4-BE49-F238E27FC236}">
                <a16:creationId xmlns:a16="http://schemas.microsoft.com/office/drawing/2014/main" id="{63DF3981-B0E8-3C37-5649-8239ABB7A0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53" y="5220282"/>
            <a:ext cx="399445" cy="399445"/>
          </a:xfrm>
          <a:prstGeom prst="rect">
            <a:avLst/>
          </a:prstGeom>
        </p:spPr>
      </p:pic>
      <p:pic>
        <p:nvPicPr>
          <p:cNvPr id="22" name="Obrázek 21" descr="Obsah obrázku klipart, kreslené, úsměv, emotikona&#10;&#10;Popis byl vytvořen automaticky">
            <a:extLst>
              <a:ext uri="{FF2B5EF4-FFF2-40B4-BE49-F238E27FC236}">
                <a16:creationId xmlns:a16="http://schemas.microsoft.com/office/drawing/2014/main" id="{422EFAFE-D178-95A4-77F7-C20171A989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52" y="5664204"/>
            <a:ext cx="399445" cy="3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EB415-DB3A-8796-A4F1-E956D3F9E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77F89-F55F-7594-D05E-E6B3A43E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Sociodemografický profil </a:t>
            </a:r>
            <a:r>
              <a:rPr lang="cs-CZ" u="sng" dirty="0"/>
              <a:t>typů návštěvníka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5388BB5-A28F-340F-3009-BC4866F4C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72201"/>
              </p:ext>
            </p:extLst>
          </p:nvPr>
        </p:nvGraphicFramePr>
        <p:xfrm>
          <a:off x="376155" y="1268760"/>
          <a:ext cx="8629400" cy="4932000"/>
        </p:xfrm>
        <a:graphic>
          <a:graphicData uri="http://schemas.openxmlformats.org/drawingml/2006/table">
            <a:tbl>
              <a:tblPr/>
              <a:tblGrid>
                <a:gridCol w="684000">
                  <a:extLst>
                    <a:ext uri="{9D8B030D-6E8A-4147-A177-3AD203B41FA5}">
                      <a16:colId xmlns:a16="http://schemas.microsoft.com/office/drawing/2014/main" val="37926671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7390130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897092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8944005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573629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98508489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57555013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829975493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33811651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867662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8195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5444865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491055327"/>
                    </a:ext>
                  </a:extLst>
                </a:gridCol>
              </a:tblGrid>
              <a:tr h="79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sloupcová %, </a:t>
                      </a:r>
                      <a:b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ighlight>
                            <a:srgbClr val="FFE3E3"/>
                          </a:highlight>
                          <a:latin typeface="+mn-lt"/>
                        </a:rPr>
                        <a:t>červeně více</a:t>
                      </a:r>
                      <a: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/ </a:t>
                      </a:r>
                      <a: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ighlight>
                            <a:srgbClr val="DDDEDF"/>
                          </a:highlight>
                          <a:latin typeface="+mn-lt"/>
                        </a:rPr>
                        <a:t>šedě méně</a:t>
                      </a:r>
                      <a: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</a:t>
                      </a:r>
                      <a:b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cs-CZ" sz="9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oproti celku o 4 % či více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Turista (s</a:t>
                      </a:r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přespáním)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</a:t>
                      </a: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618</a:t>
                      </a:r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Jednodenní návštěvník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469)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Tranzitující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119)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celek </a:t>
                      </a:r>
                      <a:b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1206)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Turista (s</a:t>
                      </a:r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přespáním)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</a:t>
                      </a: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618</a:t>
                      </a:r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Jednodenní návštěvník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469)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Tranzitující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119)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celek </a:t>
                      </a:r>
                      <a:b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 = 1206)</a:t>
                      </a:r>
                    </a:p>
                  </a:txBody>
                  <a:tcPr marL="36000" marR="36000" marT="18000" marB="1800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252565"/>
                  </a:ext>
                </a:extLst>
              </a:tr>
              <a:tr h="180000">
                <a:tc rowSpan="6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cílové skupiny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studenti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pohlaví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48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405330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mladí dospělí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52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783818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rodiny s dětmi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36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věk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 – 19 let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6363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profesní návštěvníci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 – 24 let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74179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prázdná hnízda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25 – 34 let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287845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senioři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35 – 44 let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24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792643"/>
                  </a:ext>
                </a:extLst>
              </a:tr>
              <a:tr h="180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původ návštěvníka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domácí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52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45 – 54 let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24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292102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zahraniční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48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55 – 64 let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518068"/>
                  </a:ext>
                </a:extLst>
              </a:tr>
              <a:tr h="180000">
                <a:tc rowSpan="8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domácí - region NUTS 2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Praha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65 nebo více let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01128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Střední Čechy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ekonomická aktivita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Podnikatel, manažer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30376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Jihozápad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Specialista, odborník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82145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Severozápad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Řadový zaměstnanec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42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7144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Severovýchod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Živnostník, OSVČ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50275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Jihovýchod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38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Student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36451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Střední Morava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Důchodce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453921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Moravskoslezsko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Mateřská/rodičovská, nezaměstnaní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878850"/>
                  </a:ext>
                </a:extLst>
              </a:tr>
              <a:tr h="180000">
                <a:tc rowSpan="6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zahraniční - země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Slovensko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zařazení domácnosti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Mladí, žijící sami / s jinými mladými / u rodičů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0911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Polsko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Mladé páry bez dětí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16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62129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Německo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Mladé rodiny s malými dětmi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70933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Rakousko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Rodiny s většími či dospívajícími dětmi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20471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Evropa - ostatní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Lidé středního věku (již) bez dětí v domácnosti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928655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mimo Evropu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Lidé v pokročilém věku pracující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5639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Lidé v pokročilém věku důchodci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        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00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43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4" name="AutoShape 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6" name="AutoShape 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8" name="AutoShape 8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0" name="AutoShape 10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2" name="AutoShape 1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4" name="AutoShape 1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6" name="AutoShape 1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4344090"/>
            <a:ext cx="4824536" cy="576262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D50D1A"/>
                </a:solidFill>
              </a:rPr>
              <a:t>4. BRNO JAKO CÍL NÁVŠTĚVY</a:t>
            </a:r>
          </a:p>
        </p:txBody>
      </p:sp>
    </p:spTree>
    <p:extLst>
      <p:ext uri="{BB962C8B-B14F-4D97-AF65-F5344CB8AC3E}">
        <p14:creationId xmlns:p14="http://schemas.microsoft.com/office/powerpoint/2010/main" val="196536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Frekvence návštěv Brna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820244" y="5959095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celý soubor</a:t>
            </a: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75822"/>
              </p:ext>
            </p:extLst>
          </p:nvPr>
        </p:nvGraphicFramePr>
        <p:xfrm>
          <a:off x="4860032" y="1434201"/>
          <a:ext cx="3960435" cy="3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„Jak často Brno navštěvujete?“ (q5)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50290"/>
              </p:ext>
            </p:extLst>
          </p:nvPr>
        </p:nvGraphicFramePr>
        <p:xfrm>
          <a:off x="5058233" y="4772120"/>
          <a:ext cx="3690231" cy="813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">
                  <a:extLst>
                    <a:ext uri="{9D8B030D-6E8A-4147-A177-3AD203B41FA5}">
                      <a16:colId xmlns:a16="http://schemas.microsoft.com/office/drawing/2014/main" val="3598589941"/>
                    </a:ext>
                  </a:extLst>
                </a:gridCol>
                <a:gridCol w="501585">
                  <a:extLst>
                    <a:ext uri="{9D8B030D-6E8A-4147-A177-3AD203B41FA5}">
                      <a16:colId xmlns:a16="http://schemas.microsoft.com/office/drawing/2014/main" val="4194863993"/>
                    </a:ext>
                  </a:extLst>
                </a:gridCol>
                <a:gridCol w="50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alespoň 1x ročně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61</a:t>
                      </a:r>
                      <a:r>
                        <a:rPr lang="cs-CZ" sz="11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první návštěva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cs-CZ" sz="11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cs-CZ" sz="11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" name="Přímá spojnice 19"/>
          <p:cNvCxnSpPr/>
          <p:nvPr/>
        </p:nvCxnSpPr>
        <p:spPr>
          <a:xfrm>
            <a:off x="4798394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528914" y="1560645"/>
            <a:ext cx="4032447" cy="2667841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bIns="36000" rtlCol="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>
                <a:latin typeface="+mn-lt"/>
              </a:rPr>
              <a:t>43 % návštěvníků přijíždí do Brna alespoň jednou za rok </a:t>
            </a:r>
            <a:r>
              <a:rPr lang="cs-CZ" sz="1200" dirty="0">
                <a:latin typeface="+mn-lt"/>
              </a:rPr>
              <a:t>(-3 % oproti 2023).</a:t>
            </a:r>
            <a:r>
              <a:rPr lang="cs-CZ" sz="1200" b="1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Dvě třetiny dotázaných Brno již někdy v minulosti navštívilo (65 %; -1 %), třetina zde</a:t>
            </a:r>
            <a:r>
              <a:rPr lang="cs-CZ" sz="1200" b="1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přijela poprvé (34 %; bez rozdílu oproti 2023).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cs-CZ" sz="1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latin typeface="+mn-lt"/>
              </a:rPr>
              <a:t>Zůstává zachovaný </a:t>
            </a:r>
            <a:r>
              <a:rPr lang="cs-CZ" sz="1200" b="1" dirty="0">
                <a:latin typeface="+mn-lt"/>
              </a:rPr>
              <a:t>vyšší podíl návštěvníků, kteří jsou v Brně poprvé</a:t>
            </a:r>
            <a:r>
              <a:rPr lang="cs-CZ" sz="1200" dirty="0">
                <a:latin typeface="+mn-lt"/>
              </a:rPr>
              <a:t>. Od roku 2018 </a:t>
            </a:r>
            <a:r>
              <a:rPr lang="cs-CZ" sz="1200" b="1" dirty="0">
                <a:latin typeface="+mn-lt"/>
              </a:rPr>
              <a:t>klesá podíl </a:t>
            </a:r>
            <a:r>
              <a:rPr lang="cs-CZ" sz="1200" dirty="0">
                <a:latin typeface="+mn-lt"/>
              </a:rPr>
              <a:t>těch, kteří Brno navštíví opakovaně </a:t>
            </a:r>
            <a:r>
              <a:rPr lang="cs-CZ" sz="1200" b="1" dirty="0">
                <a:latin typeface="+mn-lt"/>
              </a:rPr>
              <a:t>alespoň jednou za rok</a:t>
            </a:r>
            <a:r>
              <a:rPr lang="cs-CZ" sz="1200" dirty="0">
                <a:latin typeface="+mn-lt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cs-CZ" sz="1200" kern="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cs-CZ" sz="1200" kern="0" dirty="0">
                <a:latin typeface="+mn-lt"/>
              </a:rPr>
              <a:t>Vícekrát do roka přijíždějí častěji jednodenní a domácí návštěvníci, zejména z nejbližších krajů (regiony Jihovýchod a Střední Morava), častěji jsou to mladé rodiny s malými dětmi nebo lidé v pokročilém věku (pracující i důchodci).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49" y="4430863"/>
            <a:ext cx="2659603" cy="1496027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6D3C637-4646-D47D-5E78-049DED0015E2}"/>
              </a:ext>
            </a:extLst>
          </p:cNvPr>
          <p:cNvCxnSpPr>
            <a:cxnSpLocks/>
          </p:cNvCxnSpPr>
          <p:nvPr/>
        </p:nvCxnSpPr>
        <p:spPr>
          <a:xfrm flipH="1" flipV="1">
            <a:off x="7988371" y="2705472"/>
            <a:ext cx="324000" cy="147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F9C6EEA-DA9A-6EA9-4D58-2708F84191B3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2705472"/>
            <a:ext cx="475933" cy="1139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0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Frekvence návštěv Brna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80741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77193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919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33523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cs-CZ" sz="800" b="0" i="1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908D95A1-130E-982B-E91F-E14FD4C5C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200" y="1497411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3B4A5F6D-8F6B-4616-BB37-3EA57034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0000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4A3E13F-0762-36ED-B5BA-C5FEAEE9FB92}"/>
              </a:ext>
            </a:extLst>
          </p:cNvPr>
          <p:cNvSpPr/>
          <p:nvPr/>
        </p:nvSpPr>
        <p:spPr>
          <a:xfrm>
            <a:off x="1440000" y="1861838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10B39D2-D356-ABEE-54A6-D01FADD9A85F}"/>
              </a:ext>
            </a:extLst>
          </p:cNvPr>
          <p:cNvSpPr/>
          <p:nvPr/>
        </p:nvSpPr>
        <p:spPr>
          <a:xfrm>
            <a:off x="1440000" y="3319295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D5CCE90-65B6-8727-D0EC-80C64CD82FB5}"/>
              </a:ext>
            </a:extLst>
          </p:cNvPr>
          <p:cNvSpPr/>
          <p:nvPr/>
        </p:nvSpPr>
        <p:spPr>
          <a:xfrm>
            <a:off x="1363428" y="4558303"/>
            <a:ext cx="778067" cy="3688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5FE5412C-5726-2CAB-9445-80E46FA5D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8000" y="1497411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E4ED2404-D435-E9F7-B114-1E700B11D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304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C25C1B2-C3DB-94F1-1F4D-1965B3B9E7B4}"/>
              </a:ext>
            </a:extLst>
          </p:cNvPr>
          <p:cNvSpPr/>
          <p:nvPr/>
        </p:nvSpPr>
        <p:spPr>
          <a:xfrm>
            <a:off x="5088710" y="4374714"/>
            <a:ext cx="1683993" cy="2008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C64292C5-16E3-A743-9F75-35FBD93EDF4D}"/>
              </a:ext>
            </a:extLst>
          </p:cNvPr>
          <p:cNvSpPr/>
          <p:nvPr/>
        </p:nvSpPr>
        <p:spPr>
          <a:xfrm>
            <a:off x="5447811" y="4925584"/>
            <a:ext cx="1334789" cy="1864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FCE2E7E-FD6A-5206-E144-AE10D54D923E}"/>
              </a:ext>
            </a:extLst>
          </p:cNvPr>
          <p:cNvSpPr/>
          <p:nvPr/>
        </p:nvSpPr>
        <p:spPr>
          <a:xfrm>
            <a:off x="5269802" y="5471105"/>
            <a:ext cx="1502901" cy="1864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76AECDA-E498-4F4D-44B5-D3DA2156C8FD}"/>
              </a:ext>
            </a:extLst>
          </p:cNvPr>
          <p:cNvSpPr/>
          <p:nvPr/>
        </p:nvSpPr>
        <p:spPr>
          <a:xfrm>
            <a:off x="5269802" y="5657521"/>
            <a:ext cx="1502901" cy="1864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B6BDE27-601E-CB3A-D82B-0425E08144A8}"/>
              </a:ext>
            </a:extLst>
          </p:cNvPr>
          <p:cNvSpPr/>
          <p:nvPr/>
        </p:nvSpPr>
        <p:spPr>
          <a:xfrm>
            <a:off x="5997113" y="3140233"/>
            <a:ext cx="792131" cy="1864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3B996A1-F5F5-B724-DA55-443AE04EB9C5}"/>
              </a:ext>
            </a:extLst>
          </p:cNvPr>
          <p:cNvSpPr/>
          <p:nvPr/>
        </p:nvSpPr>
        <p:spPr>
          <a:xfrm>
            <a:off x="1765076" y="3109151"/>
            <a:ext cx="380435" cy="1864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B96CB4F1-6911-3E64-FAE7-99B731896688}"/>
              </a:ext>
            </a:extLst>
          </p:cNvPr>
          <p:cNvSpPr/>
          <p:nvPr/>
        </p:nvSpPr>
        <p:spPr>
          <a:xfrm>
            <a:off x="6229907" y="4181943"/>
            <a:ext cx="544424" cy="1895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761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aktuální cesty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„Je právě Brno tím hlavním cílem cesty, kterou nyní podnikáte?“ (q4a)</a:t>
            </a:r>
          </a:p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„Jaký je cíl Vaší cesty? Kam máte přes Brno namířeno?“ (q4b)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4798394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518707" y="1944759"/>
            <a:ext cx="3960439" cy="4093428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Přímo do Brna aktuálně mířilo 72 % dotázaných návštěvníků </a:t>
            </a:r>
            <a:r>
              <a:rPr lang="cs-CZ" sz="1200" dirty="0"/>
              <a:t>(pouze o 1 % méně než v roce 2023, </a:t>
            </a:r>
            <a:br>
              <a:rPr lang="cs-CZ" sz="1200" dirty="0"/>
            </a:br>
            <a:r>
              <a:rPr lang="cs-CZ" sz="1200" dirty="0"/>
              <a:t>a o 10 % více než v roce 2019).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cs-CZ" sz="1200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Do jiné země přes Brno cestuje </a:t>
            </a:r>
            <a:r>
              <a:rPr lang="cs-CZ" sz="1200" b="1" dirty="0"/>
              <a:t>celkem 13 % </a:t>
            </a:r>
            <a:r>
              <a:rPr lang="cs-CZ" sz="1200" dirty="0"/>
              <a:t>(3 % </a:t>
            </a:r>
            <a:br>
              <a:rPr lang="cs-CZ" sz="1200" dirty="0"/>
            </a:br>
            <a:r>
              <a:rPr lang="cs-CZ" sz="1200" dirty="0"/>
              <a:t>do Rakouska, 2 % na Slovensko, 8 % do jiných zemí). Do Prahy míří 4 % (tedy o 2 % méně, než v roce 2023), na jiné místo na Jižní Moravě 6 %, na jiné místo v ČR </a:t>
            </a:r>
            <a:br>
              <a:rPr lang="cs-CZ" sz="1200" dirty="0"/>
            </a:br>
            <a:r>
              <a:rPr lang="cs-CZ" sz="1200" dirty="0"/>
              <a:t>5 %.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Brno</a:t>
            </a:r>
            <a:r>
              <a:rPr lang="cs-CZ" sz="1200" dirty="0"/>
              <a:t> je častěji </a:t>
            </a:r>
            <a:r>
              <a:rPr lang="cs-CZ" sz="1200" b="1" dirty="0"/>
              <a:t>primárním cílem </a:t>
            </a:r>
            <a:r>
              <a:rPr lang="cs-CZ" sz="1200" dirty="0"/>
              <a:t>pro jednodenní </a:t>
            </a:r>
            <a:br>
              <a:rPr lang="cs-CZ" sz="1200" dirty="0"/>
            </a:br>
            <a:r>
              <a:rPr lang="cs-CZ" sz="1200" dirty="0"/>
              <a:t>a domácí návštěvníky a profesní návštěvníky.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Mezi </a:t>
            </a:r>
            <a:r>
              <a:rPr lang="cs-CZ" sz="1200" b="1" dirty="0"/>
              <a:t>domácími návštěvníky </a:t>
            </a:r>
            <a:r>
              <a:rPr lang="cs-CZ" sz="1200" dirty="0"/>
              <a:t>je </a:t>
            </a:r>
            <a:br>
              <a:rPr lang="cs-CZ" sz="1200" dirty="0"/>
            </a:br>
            <a:r>
              <a:rPr lang="cs-CZ" sz="1200" dirty="0"/>
              <a:t>Brno nejčastěji cílem pro návštěvníky</a:t>
            </a:r>
            <a:br>
              <a:rPr lang="cs-CZ" sz="1200" dirty="0"/>
            </a:br>
            <a:r>
              <a:rPr lang="cs-CZ" sz="1200" dirty="0"/>
              <a:t>z regionu Jihovýchod (až 99 % z nich</a:t>
            </a:r>
            <a:br>
              <a:rPr lang="cs-CZ" sz="1200" dirty="0"/>
            </a:br>
            <a:r>
              <a:rPr lang="cs-CZ" sz="1200" dirty="0"/>
              <a:t>míří primárně do Brna) a Střední </a:t>
            </a:r>
            <a:br>
              <a:rPr lang="cs-CZ" sz="1200" dirty="0"/>
            </a:br>
            <a:r>
              <a:rPr lang="cs-CZ" sz="1200" dirty="0"/>
              <a:t>Morava (83 %). </a:t>
            </a:r>
            <a:br>
              <a:rPr lang="cs-CZ" sz="1200" dirty="0"/>
            </a:br>
            <a:br>
              <a:rPr lang="cs-CZ" sz="1200" dirty="0"/>
            </a:br>
            <a:r>
              <a:rPr lang="cs-CZ" sz="1200" dirty="0"/>
              <a:t>U </a:t>
            </a:r>
            <a:r>
              <a:rPr lang="cs-CZ" sz="1200" b="1" dirty="0"/>
              <a:t>zahraničních návštěvníků </a:t>
            </a:r>
            <a:br>
              <a:rPr lang="cs-CZ" sz="1200" dirty="0"/>
            </a:br>
            <a:r>
              <a:rPr lang="cs-CZ" sz="1200" dirty="0"/>
              <a:t>je Brno častěji cílem mezi </a:t>
            </a:r>
            <a:br>
              <a:rPr lang="cs-CZ" sz="1200" dirty="0"/>
            </a:br>
            <a:r>
              <a:rPr lang="cs-CZ" sz="1200" dirty="0"/>
              <a:t>Slováky a Rakušany, stejně jako v roce 2023. </a:t>
            </a:r>
            <a:endParaRPr lang="cs-CZ" sz="1200" b="1" u="sng" kern="0" dirty="0">
              <a:latin typeface="+mn-lt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78377"/>
              </p:ext>
            </p:extLst>
          </p:nvPr>
        </p:nvGraphicFramePr>
        <p:xfrm>
          <a:off x="4932039" y="1434200"/>
          <a:ext cx="4032448" cy="494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C92E34EA-DF57-8AB2-5F51-25570798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19" y="4198323"/>
            <a:ext cx="1933845" cy="17909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588224" y="5903208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celý soubor</a:t>
            </a:r>
          </a:p>
        </p:txBody>
      </p:sp>
    </p:spTree>
    <p:extLst>
      <p:ext uri="{BB962C8B-B14F-4D97-AF65-F5344CB8AC3E}">
        <p14:creationId xmlns:p14="http://schemas.microsoft.com/office/powerpoint/2010/main" val="27803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Cíl aktuální cesty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941954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414675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8118000" y="1499757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1008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89631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908D95A1-130E-982B-E91F-E14FD4C5C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00" y="1499757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</p:spTree>
    <p:extLst>
      <p:ext uri="{BB962C8B-B14F-4D97-AF65-F5344CB8AC3E}">
        <p14:creationId xmlns:p14="http://schemas.microsoft.com/office/powerpoint/2010/main" val="2990250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návštěvy a navštívená místa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269058"/>
            <a:ext cx="8424936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400" b="1" dirty="0">
                <a:solidFill>
                  <a:srgbClr val="C00000"/>
                </a:solidFill>
              </a:rPr>
              <a:t>Nejčastější důvody návštěvy Brna jsou rekreační </a:t>
            </a:r>
            <a:r>
              <a:rPr lang="cs-CZ" sz="1400" dirty="0">
                <a:solidFill>
                  <a:srgbClr val="C00000"/>
                </a:solidFill>
              </a:rPr>
              <a:t>(celkem </a:t>
            </a:r>
            <a:r>
              <a:rPr lang="cs-CZ" sz="1400" b="1" dirty="0">
                <a:solidFill>
                  <a:srgbClr val="C00000"/>
                </a:solidFill>
              </a:rPr>
              <a:t>81 %</a:t>
            </a:r>
            <a:r>
              <a:rPr lang="cs-CZ" sz="1400" dirty="0">
                <a:solidFill>
                  <a:srgbClr val="C00000"/>
                </a:solidFill>
              </a:rPr>
              <a:t>; -1 % vs. 2023).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Zejména </a:t>
            </a:r>
            <a:r>
              <a:rPr lang="cs-CZ" sz="1400" b="1" dirty="0"/>
              <a:t>historie, památky a architektura </a:t>
            </a:r>
            <a:r>
              <a:rPr lang="cs-CZ" sz="1400" dirty="0"/>
              <a:t>(</a:t>
            </a:r>
            <a:r>
              <a:rPr lang="cs-CZ" sz="1400" b="1" dirty="0"/>
              <a:t>59 %</a:t>
            </a:r>
            <a:r>
              <a:rPr lang="cs-CZ" sz="1400" dirty="0"/>
              <a:t>; +3 %).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400" b="1" dirty="0"/>
              <a:t>K poklesu </a:t>
            </a:r>
            <a:r>
              <a:rPr lang="cs-CZ" sz="1400" dirty="0"/>
              <a:t>(po předchozím výrazném nárůstu) došlo u návštěv z důvodu </a:t>
            </a:r>
            <a:r>
              <a:rPr lang="cs-CZ" sz="1400" b="1" dirty="0"/>
              <a:t>restaurací a gastronomie </a:t>
            </a:r>
            <a:r>
              <a:rPr lang="cs-CZ" sz="1400" dirty="0"/>
              <a:t>(25 %; </a:t>
            </a:r>
            <a:r>
              <a:rPr lang="cs-CZ" sz="1400" b="1" dirty="0"/>
              <a:t>-3 %</a:t>
            </a:r>
            <a:r>
              <a:rPr lang="cs-CZ" sz="1400" dirty="0"/>
              <a:t>), taktéž u důvodů </a:t>
            </a:r>
            <a:r>
              <a:rPr lang="cs-CZ" sz="1400" b="1" dirty="0"/>
              <a:t>poznávání regionu, folklóru a zvyků </a:t>
            </a:r>
            <a:r>
              <a:rPr lang="cs-CZ" sz="1400" dirty="0"/>
              <a:t>(18 %; </a:t>
            </a:r>
            <a:br>
              <a:rPr lang="cs-CZ" sz="1400" dirty="0"/>
            </a:br>
            <a:r>
              <a:rPr lang="cs-CZ" sz="1400" b="1" dirty="0"/>
              <a:t>-5 %</a:t>
            </a:r>
            <a:r>
              <a:rPr lang="cs-CZ" sz="1400" dirty="0"/>
              <a:t>) a podobně u </a:t>
            </a:r>
            <a:r>
              <a:rPr lang="cs-CZ" sz="1400" b="1" dirty="0"/>
              <a:t>aktivního odpočinku, turistiky a sportu </a:t>
            </a:r>
            <a:r>
              <a:rPr lang="cs-CZ" sz="1400" dirty="0"/>
              <a:t>(7 %; </a:t>
            </a:r>
            <a:r>
              <a:rPr lang="cs-CZ" sz="1400" b="1" dirty="0"/>
              <a:t>-3 %</a:t>
            </a:r>
            <a:r>
              <a:rPr lang="cs-CZ" sz="1400" dirty="0"/>
              <a:t>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Historie, památky, architektura stejně jako poznávání regionu, folklóru a zvyků je častějším důvodem návštěvy u zahraničních návštěvníků a turistů s přespáním.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400" b="1" dirty="0">
                <a:solidFill>
                  <a:srgbClr val="C00000"/>
                </a:solidFill>
              </a:rPr>
              <a:t>Z pracovních důvodů </a:t>
            </a:r>
            <a:r>
              <a:rPr lang="cs-CZ" sz="1400" dirty="0">
                <a:solidFill>
                  <a:srgbClr val="C00000"/>
                </a:solidFill>
              </a:rPr>
              <a:t>navštívilo Brno </a:t>
            </a:r>
            <a:r>
              <a:rPr lang="cs-CZ" sz="1400" b="1" dirty="0">
                <a:solidFill>
                  <a:srgbClr val="C00000"/>
                </a:solidFill>
              </a:rPr>
              <a:t>6 %</a:t>
            </a:r>
            <a:r>
              <a:rPr lang="cs-CZ" sz="1400" dirty="0">
                <a:solidFill>
                  <a:srgbClr val="C00000"/>
                </a:solidFill>
              </a:rPr>
              <a:t>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400" b="1" dirty="0">
                <a:solidFill>
                  <a:srgbClr val="C00000"/>
                </a:solidFill>
              </a:rPr>
              <a:t>Ostatní důvody </a:t>
            </a:r>
            <a:r>
              <a:rPr lang="cs-CZ" sz="1400" dirty="0">
                <a:solidFill>
                  <a:srgbClr val="C00000"/>
                </a:solidFill>
              </a:rPr>
              <a:t>uvádí </a:t>
            </a:r>
            <a:r>
              <a:rPr lang="cs-CZ" sz="1400" b="1" dirty="0">
                <a:solidFill>
                  <a:srgbClr val="C00000"/>
                </a:solidFill>
              </a:rPr>
              <a:t>21 %</a:t>
            </a:r>
            <a:r>
              <a:rPr lang="cs-CZ" sz="1400" dirty="0">
                <a:solidFill>
                  <a:srgbClr val="C00000"/>
                </a:solidFill>
              </a:rPr>
              <a:t>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Přitom </a:t>
            </a:r>
            <a:r>
              <a:rPr lang="cs-CZ" sz="1400" b="1" dirty="0"/>
              <a:t>nákupy (5 %, meziročně pokles o 8 %)</a:t>
            </a:r>
            <a:r>
              <a:rPr lang="cs-CZ" sz="1400" dirty="0"/>
              <a:t>, které častěji uvádí domácí a jednodenní návštěvníci, </a:t>
            </a:r>
            <a:r>
              <a:rPr lang="cs-CZ" sz="1400" b="1" dirty="0"/>
              <a:t>osobní důvody (4 %)</a:t>
            </a:r>
            <a:r>
              <a:rPr lang="cs-CZ" sz="1400" dirty="0"/>
              <a:t>.</a:t>
            </a:r>
            <a:endParaRPr lang="cs-CZ" sz="1400" dirty="0">
              <a:solidFill>
                <a:srgbClr val="FFC000"/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Mezi </a:t>
            </a:r>
            <a:r>
              <a:rPr lang="cs-CZ" sz="1400" b="1" dirty="0">
                <a:solidFill>
                  <a:srgbClr val="C00000"/>
                </a:solidFill>
              </a:rPr>
              <a:t>nejnavštěvovanějšími místy </a:t>
            </a:r>
            <a:r>
              <a:rPr lang="cs-CZ" sz="1400" dirty="0"/>
              <a:t>zůstávají </a:t>
            </a:r>
            <a:r>
              <a:rPr lang="cs-CZ" sz="1400" b="1" dirty="0"/>
              <a:t>Špilberk (43 %; meziročně +6 %), Petrov (33 %; </a:t>
            </a:r>
            <a:br>
              <a:rPr lang="cs-CZ" sz="1400" b="1" dirty="0"/>
            </a:br>
            <a:r>
              <a:rPr lang="cs-CZ" sz="1400" b="1" dirty="0"/>
              <a:t>+4 %) a centrum města (29 %)</a:t>
            </a:r>
            <a:r>
              <a:rPr lang="cs-CZ" sz="1400" dirty="0"/>
              <a:t>, které častěji navštěvují turisté s přespáním a zahraniční turisté (z různých částí Evropy). Častějším cílem turistů s přespáním jsou také brněnské vily, zejména Vila Tugendhat (21 %).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Oproti měření v roce 2023 </a:t>
            </a:r>
            <a:r>
              <a:rPr lang="cs-CZ" sz="1400" b="1" dirty="0"/>
              <a:t>poklesl podíl návštěvníků</a:t>
            </a:r>
            <a:r>
              <a:rPr lang="cs-CZ" sz="1400" dirty="0"/>
              <a:t>, kteří </a:t>
            </a:r>
            <a:r>
              <a:rPr lang="cs-CZ" sz="1400" b="1" dirty="0"/>
              <a:t>navštívili bary, restaurace nebo hospody</a:t>
            </a:r>
            <a:r>
              <a:rPr lang="cs-CZ" sz="1400" dirty="0"/>
              <a:t> (o 6 %). Častěji je navštěvují domácí návštěvníci, kteří častěji navštěvují také ZOO či různé festivaly nebo akce. </a:t>
            </a:r>
          </a:p>
        </p:txBody>
      </p:sp>
    </p:spTree>
    <p:extLst>
      <p:ext uri="{BB962C8B-B14F-4D97-AF65-F5344CB8AC3E}">
        <p14:creationId xmlns:p14="http://schemas.microsoft.com/office/powerpoint/2010/main" val="2332095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4F364-6D9B-8B4B-4CF8-D43D91EE6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>
            <a:extLst>
              <a:ext uri="{FF2B5EF4-FFF2-40B4-BE49-F238E27FC236}">
                <a16:creationId xmlns:a16="http://schemas.microsoft.com/office/drawing/2014/main" id="{2FB55B81-34B6-3A4B-0153-32A1696A38EC}"/>
              </a:ext>
            </a:extLst>
          </p:cNvPr>
          <p:cNvSpPr/>
          <p:nvPr/>
        </p:nvSpPr>
        <p:spPr>
          <a:xfrm>
            <a:off x="5471583" y="4718963"/>
            <a:ext cx="3420897" cy="1669054"/>
          </a:xfrm>
          <a:prstGeom prst="rect">
            <a:avLst/>
          </a:prstGeom>
          <a:solidFill>
            <a:srgbClr val="FFEFEF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/>
              </a:solidFill>
            </a:endParaRPr>
          </a:p>
        </p:txBody>
      </p:sp>
      <p:graphicFrame>
        <p:nvGraphicFramePr>
          <p:cNvPr id="13" name="Object 81">
            <a:extLst>
              <a:ext uri="{FF2B5EF4-FFF2-40B4-BE49-F238E27FC236}">
                <a16:creationId xmlns:a16="http://schemas.microsoft.com/office/drawing/2014/main" id="{94188FD8-D9F5-4255-86D6-9640B5ABA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39713"/>
              </p:ext>
            </p:extLst>
          </p:nvPr>
        </p:nvGraphicFramePr>
        <p:xfrm>
          <a:off x="585272" y="1398540"/>
          <a:ext cx="8307208" cy="519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81">
            <a:extLst>
              <a:ext uri="{FF2B5EF4-FFF2-40B4-BE49-F238E27FC236}">
                <a16:creationId xmlns:a16="http://schemas.microsoft.com/office/drawing/2014/main" id="{45245DE5-A1E8-B358-4E54-A65BDB690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982882"/>
              </p:ext>
            </p:extLst>
          </p:nvPr>
        </p:nvGraphicFramePr>
        <p:xfrm>
          <a:off x="5184069" y="1398539"/>
          <a:ext cx="6175462" cy="519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5469436-282F-97C1-5420-F73A65C3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návštěvy Brna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A642A1F9-A457-42ED-AA03-E7CCB8B4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„Za čím vším jste do Brna přijel/a? Uveďte prosím nejprve 1 hlavní důvod / cíl, pak případně i jakékoliv další.“ (q7)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B250263-1C62-CF72-001C-6C8B9D2BE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396" y="5748810"/>
            <a:ext cx="18361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možnost více odpovědí, </a:t>
            </a:r>
            <a:b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</a:b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celý soubor (tranzitující návštěvníci důvod neuváděli)</a:t>
            </a:r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17A2E8AB-3B97-266F-7DE5-5102E0E2F380}"/>
              </a:ext>
            </a:extLst>
          </p:cNvPr>
          <p:cNvSpPr/>
          <p:nvPr/>
        </p:nvSpPr>
        <p:spPr>
          <a:xfrm>
            <a:off x="3779912" y="2708920"/>
            <a:ext cx="180000" cy="180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algn="ctr"/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Šipka: nahoru 35">
            <a:extLst>
              <a:ext uri="{FF2B5EF4-FFF2-40B4-BE49-F238E27FC236}">
                <a16:creationId xmlns:a16="http://schemas.microsoft.com/office/drawing/2014/main" id="{B212D270-268F-4625-4E14-680FD5EFF7DD}"/>
              </a:ext>
            </a:extLst>
          </p:cNvPr>
          <p:cNvSpPr/>
          <p:nvPr/>
        </p:nvSpPr>
        <p:spPr>
          <a:xfrm>
            <a:off x="4994590" y="1677537"/>
            <a:ext cx="180000" cy="180000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cs-CZ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E85CD7CA-6A11-0A57-0487-B14AD0F93F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2111" y="3823266"/>
            <a:ext cx="1448844" cy="276999"/>
          </a:xfrm>
          <a:prstGeom prst="rect">
            <a:avLst/>
          </a:prstGeom>
          <a:solidFill>
            <a:srgbClr val="FFEFE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>
                <a:solidFill>
                  <a:srgbClr val="808080"/>
                </a:solidFill>
                <a:latin typeface="Arial Narrow CE"/>
                <a:cs typeface="Arial" charset="0"/>
              </a:rPr>
              <a:t>rekreační</a:t>
            </a:r>
          </a:p>
        </p:txBody>
      </p:sp>
      <p:sp>
        <p:nvSpPr>
          <p:cNvPr id="31" name="Pravá složená závorka 30">
            <a:extLst>
              <a:ext uri="{FF2B5EF4-FFF2-40B4-BE49-F238E27FC236}">
                <a16:creationId xmlns:a16="http://schemas.microsoft.com/office/drawing/2014/main" id="{7E29956E-E5DD-039E-3880-72C0DD286017}"/>
              </a:ext>
            </a:extLst>
          </p:cNvPr>
          <p:cNvSpPr/>
          <p:nvPr/>
        </p:nvSpPr>
        <p:spPr>
          <a:xfrm rot="10800000">
            <a:off x="611561" y="1677537"/>
            <a:ext cx="45719" cy="4568457"/>
          </a:xfrm>
          <a:prstGeom prst="rightBrace">
            <a:avLst>
              <a:gd name="adj1" fmla="val 112162"/>
              <a:gd name="adj2" fmla="val 5000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0BB42036-0360-EBC5-49EE-FF3C11EEB8A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028363" y="2277520"/>
            <a:ext cx="936105" cy="276999"/>
          </a:xfrm>
          <a:prstGeom prst="rect">
            <a:avLst/>
          </a:prstGeom>
          <a:solidFill>
            <a:srgbClr val="FFEFE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>
                <a:solidFill>
                  <a:srgbClr val="808080"/>
                </a:solidFill>
                <a:latin typeface="Arial Narrow CE"/>
                <a:cs typeface="Arial" charset="0"/>
              </a:rPr>
              <a:t>pracovní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84F23281-E417-EA63-5B8C-F3EB7561DEC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141358" y="3806415"/>
            <a:ext cx="710115" cy="276999"/>
          </a:xfrm>
          <a:prstGeom prst="rect">
            <a:avLst/>
          </a:prstGeom>
          <a:solidFill>
            <a:srgbClr val="FFEFE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>
                <a:solidFill>
                  <a:srgbClr val="808080"/>
                </a:solidFill>
                <a:latin typeface="Arial Narrow CE"/>
                <a:cs typeface="Arial" charset="0"/>
              </a:rPr>
              <a:t>ostatní</a:t>
            </a:r>
          </a:p>
        </p:txBody>
      </p:sp>
      <p:sp>
        <p:nvSpPr>
          <p:cNvPr id="41" name="Pravá složená závorka 40">
            <a:extLst>
              <a:ext uri="{FF2B5EF4-FFF2-40B4-BE49-F238E27FC236}">
                <a16:creationId xmlns:a16="http://schemas.microsoft.com/office/drawing/2014/main" id="{217BFA3B-AAD9-6791-5DB1-DFDD2B6712D9}"/>
              </a:ext>
            </a:extLst>
          </p:cNvPr>
          <p:cNvSpPr/>
          <p:nvPr/>
        </p:nvSpPr>
        <p:spPr>
          <a:xfrm>
            <a:off x="8270697" y="1668855"/>
            <a:ext cx="45719" cy="1472113"/>
          </a:xfrm>
          <a:prstGeom prst="rightBrace">
            <a:avLst>
              <a:gd name="adj1" fmla="val 112162"/>
              <a:gd name="adj2" fmla="val 5000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Pravá složená závorka 41">
            <a:extLst>
              <a:ext uri="{FF2B5EF4-FFF2-40B4-BE49-F238E27FC236}">
                <a16:creationId xmlns:a16="http://schemas.microsoft.com/office/drawing/2014/main" id="{CF64221C-503E-E712-C733-9F11B5186746}"/>
              </a:ext>
            </a:extLst>
          </p:cNvPr>
          <p:cNvSpPr/>
          <p:nvPr/>
        </p:nvSpPr>
        <p:spPr>
          <a:xfrm>
            <a:off x="8270697" y="3212976"/>
            <a:ext cx="45719" cy="1472113"/>
          </a:xfrm>
          <a:prstGeom prst="rightBrace">
            <a:avLst>
              <a:gd name="adj1" fmla="val 112162"/>
              <a:gd name="adj2" fmla="val 5000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F3EF1082-A857-0DED-61F9-7D1783D8E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689" y="5887309"/>
            <a:ext cx="710115" cy="276999"/>
          </a:xfrm>
          <a:prstGeom prst="rect">
            <a:avLst/>
          </a:prstGeom>
          <a:solidFill>
            <a:srgbClr val="FFEFE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>
                <a:solidFill>
                  <a:srgbClr val="808080"/>
                </a:solidFill>
                <a:latin typeface="Arial Narrow CE"/>
                <a:cs typeface="Arial" charset="0"/>
              </a:rPr>
              <a:t>ostatní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0C1102B2-A3C2-159E-027B-175AE0A1C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5" y="5373216"/>
            <a:ext cx="792088" cy="276999"/>
          </a:xfrm>
          <a:prstGeom prst="rect">
            <a:avLst/>
          </a:prstGeom>
          <a:solidFill>
            <a:srgbClr val="FFEFE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>
                <a:solidFill>
                  <a:srgbClr val="808080"/>
                </a:solidFill>
                <a:latin typeface="Arial Narrow CE"/>
                <a:cs typeface="Arial" charset="0"/>
              </a:rPr>
              <a:t>pracovní</a:t>
            </a: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CCBEA92C-D202-F196-85F0-53746607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7" y="4808185"/>
            <a:ext cx="864096" cy="276999"/>
          </a:xfrm>
          <a:prstGeom prst="rect">
            <a:avLst/>
          </a:prstGeom>
          <a:solidFill>
            <a:srgbClr val="FFEFE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dirty="0">
                <a:solidFill>
                  <a:srgbClr val="808080"/>
                </a:solidFill>
                <a:latin typeface="Arial Narrow CE"/>
                <a:cs typeface="Arial" charset="0"/>
              </a:rPr>
              <a:t>rekreační</a:t>
            </a:r>
          </a:p>
        </p:txBody>
      </p:sp>
    </p:spTree>
    <p:extLst>
      <p:ext uri="{BB962C8B-B14F-4D97-AF65-F5344CB8AC3E}">
        <p14:creationId xmlns:p14="http://schemas.microsoft.com/office/powerpoint/2010/main" val="262201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návštěvy Brna 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„Za čím vším jste do Brna přijel/a? Uveďte prosím nejprve 1 hlavní důvod / cíl, pak případně i jakékoliv další.“ (q7)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6213CFC-F902-4139-1403-6EC6F2AD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651" y="6004065"/>
            <a:ext cx="6120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sloupcová %, možnost více odpovědí, celý soubor (tranzitující návštěvníci důvod neuváděli); </a:t>
            </a:r>
            <a:b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</a:b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tučně vyznačeno 5 nejvyšších hodnot v rámci sloupce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4EFAC6E-141C-5FA8-BDD2-89FDEF92F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50624"/>
              </p:ext>
            </p:extLst>
          </p:nvPr>
        </p:nvGraphicFramePr>
        <p:xfrm>
          <a:off x="733867" y="1505302"/>
          <a:ext cx="8072266" cy="4392000"/>
        </p:xfrm>
        <a:graphic>
          <a:graphicData uri="http://schemas.openxmlformats.org/drawingml/2006/table">
            <a:tbl>
              <a:tblPr/>
              <a:tblGrid>
                <a:gridCol w="1736266">
                  <a:extLst>
                    <a:ext uri="{9D8B030D-6E8A-4147-A177-3AD203B41FA5}">
                      <a16:colId xmlns:a16="http://schemas.microsoft.com/office/drawing/2014/main" val="35100795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66339845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34199555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6738133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6504158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43912376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33447518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44409545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031525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2324394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8681913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055185921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celek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původ návštěvníka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 návštěvníka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cílové skupiny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19157"/>
                  </a:ext>
                </a:extLst>
              </a:tr>
              <a:tr h="75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domácí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zahraniční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Turista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 přespáním)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Jednodenní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studenti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mladí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dospělí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rodiny </a:t>
                      </a:r>
                      <a:b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dětmi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profesní návštěvníci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prázdná hnízda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senioři</a:t>
                      </a:r>
                    </a:p>
                  </a:txBody>
                  <a:tcPr marL="36000" marR="36000" marT="0" marB="0" vert="vert27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9188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historie, památky, architektura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8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4575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restaurace, gastronomie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133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poznávání regionu, folklór, zvyky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8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076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návštěva příbuzných, známých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632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zábava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592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kulturní akce, festival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360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aktivní odpočinek, turistika, sport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921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sportovní akce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743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wellness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3079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obchodní cesta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1408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konference, seminář, veletrh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8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269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studijní pobyt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689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nákupy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108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osobní důvody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269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jiné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130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rekreační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24753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pracovní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578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0203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1206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629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618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469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431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8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16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4344090"/>
            <a:ext cx="5112568" cy="576262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D50D1A"/>
                </a:solidFill>
              </a:rPr>
              <a:t>1. DESIGN A CÍLE VÝZKUMU</a:t>
            </a:r>
            <a:endParaRPr lang="cs-CZ" sz="2800" dirty="0">
              <a:solidFill>
                <a:srgbClr val="D50D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70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81"/>
          <p:cNvGraphicFramePr>
            <a:graphicFrameLocks noChangeAspect="1"/>
          </p:cNvGraphicFramePr>
          <p:nvPr/>
        </p:nvGraphicFramePr>
        <p:xfrm>
          <a:off x="473520" y="1484784"/>
          <a:ext cx="7464298" cy="490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500" dirty="0"/>
              <a:t>Místa navštívená nebo plánovaná k návštěvě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„Která konkrétní místa jste během této návštěvy Brna navštívil/a nebo plánujete navštívit?“ (q15)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4197233"/>
            <a:ext cx="1765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památky, historické centrum</a:t>
            </a:r>
          </a:p>
          <a:p>
            <a:r>
              <a:rPr lang="cs-CZ" sz="1200" dirty="0">
                <a:solidFill>
                  <a:srgbClr val="FFC000"/>
                </a:solidFill>
              </a:rPr>
              <a:t>gastronomie</a:t>
            </a:r>
          </a:p>
          <a:p>
            <a:r>
              <a:rPr lang="cs-CZ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zábava, festivaly, akce</a:t>
            </a:r>
          </a:p>
          <a:p>
            <a:r>
              <a:rPr lang="cs-CZ" sz="1200" dirty="0">
                <a:solidFill>
                  <a:srgbClr val="00B050"/>
                </a:solidFill>
              </a:rPr>
              <a:t>příroda, sport</a:t>
            </a:r>
          </a:p>
          <a:p>
            <a:r>
              <a:rPr lang="cs-CZ" sz="1200" dirty="0">
                <a:solidFill>
                  <a:srgbClr val="00B0F0"/>
                </a:solidFill>
              </a:rPr>
              <a:t>obchody, nakupování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jiné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8D6DDD3-9470-04F7-BC9F-E38A5839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179" y="5705682"/>
            <a:ext cx="2304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soubor; možnost více odpovědí, kategorizované spontánní odpovědi s četností &gt; 2 %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9C6AE12-A05F-59E1-4B23-E1C8C2974283}"/>
              </a:ext>
            </a:extLst>
          </p:cNvPr>
          <p:cNvGraphicFramePr>
            <a:graphicFrameLocks noGrp="1"/>
          </p:cNvGraphicFramePr>
          <p:nvPr/>
        </p:nvGraphicFramePr>
        <p:xfrm>
          <a:off x="6515223" y="4412688"/>
          <a:ext cx="2052056" cy="157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nejčastější odpovědi 2023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Špilberk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centrum města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Petrov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87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bary, restaurace, hospody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52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Zelný trh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4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náměstí Svobody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0839"/>
                  </a:ext>
                </a:extLst>
              </a:tr>
            </a:tbl>
          </a:graphicData>
        </a:graphic>
      </p:graphicFrame>
      <p:grpSp>
        <p:nvGrpSpPr>
          <p:cNvPr id="30" name="Skupina 29">
            <a:extLst>
              <a:ext uri="{FF2B5EF4-FFF2-40B4-BE49-F238E27FC236}">
                <a16:creationId xmlns:a16="http://schemas.microsoft.com/office/drawing/2014/main" id="{16169701-7572-F13B-5051-656E8E445A29}"/>
              </a:ext>
            </a:extLst>
          </p:cNvPr>
          <p:cNvGrpSpPr/>
          <p:nvPr/>
        </p:nvGrpSpPr>
        <p:grpSpPr>
          <a:xfrm>
            <a:off x="5953089" y="2396795"/>
            <a:ext cx="2387519" cy="1515429"/>
            <a:chOff x="5953089" y="2396795"/>
            <a:chExt cx="2387519" cy="1515429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618" y="2730605"/>
              <a:ext cx="1329990" cy="8866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03" y="2396795"/>
              <a:ext cx="1252420" cy="8349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089" y="3173935"/>
              <a:ext cx="1314020" cy="73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</p:grpSp>
      <p:sp>
        <p:nvSpPr>
          <p:cNvPr id="14" name="Text Box 9">
            <a:extLst>
              <a:ext uri="{FF2B5EF4-FFF2-40B4-BE49-F238E27FC236}">
                <a16:creationId xmlns:a16="http://schemas.microsoft.com/office/drawing/2014/main" id="{B89C45EA-6B65-E9A3-0919-1AF3CF2C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233" y="1479231"/>
            <a:ext cx="13967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častěji turisté </a:t>
            </a:r>
            <a:b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</a:b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s přespáním a zahraniční</a:t>
            </a:r>
          </a:p>
        </p:txBody>
      </p:sp>
      <p:cxnSp>
        <p:nvCxnSpPr>
          <p:cNvPr id="19" name="Přímá spojnice se šipkou 19">
            <a:extLst>
              <a:ext uri="{FF2B5EF4-FFF2-40B4-BE49-F238E27FC236}">
                <a16:creationId xmlns:a16="http://schemas.microsoft.com/office/drawing/2014/main" id="{C53ED39C-7FA0-314A-660E-39C33DE2052D}"/>
              </a:ext>
            </a:extLst>
          </p:cNvPr>
          <p:cNvCxnSpPr>
            <a:cxnSpLocks/>
          </p:cNvCxnSpPr>
          <p:nvPr/>
        </p:nvCxnSpPr>
        <p:spPr>
          <a:xfrm flipV="1">
            <a:off x="4339361" y="1922682"/>
            <a:ext cx="3322415" cy="4741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19">
            <a:extLst>
              <a:ext uri="{FF2B5EF4-FFF2-40B4-BE49-F238E27FC236}">
                <a16:creationId xmlns:a16="http://schemas.microsoft.com/office/drawing/2014/main" id="{A7695FD4-C7F4-2BFC-2F0D-9B37C517C0D6}"/>
              </a:ext>
            </a:extLst>
          </p:cNvPr>
          <p:cNvCxnSpPr>
            <a:cxnSpLocks/>
          </p:cNvCxnSpPr>
          <p:nvPr/>
        </p:nvCxnSpPr>
        <p:spPr>
          <a:xfrm flipV="1">
            <a:off x="5842667" y="1854742"/>
            <a:ext cx="1832946" cy="7365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19">
            <a:extLst>
              <a:ext uri="{FF2B5EF4-FFF2-40B4-BE49-F238E27FC236}">
                <a16:creationId xmlns:a16="http://schemas.microsoft.com/office/drawing/2014/main" id="{ADF93E92-FC1F-73A3-1C1C-888E34A3A205}"/>
              </a:ext>
            </a:extLst>
          </p:cNvPr>
          <p:cNvCxnSpPr>
            <a:cxnSpLocks/>
          </p:cNvCxnSpPr>
          <p:nvPr/>
        </p:nvCxnSpPr>
        <p:spPr>
          <a:xfrm>
            <a:off x="6326071" y="1757035"/>
            <a:ext cx="1349542" cy="86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19">
            <a:extLst>
              <a:ext uri="{FF2B5EF4-FFF2-40B4-BE49-F238E27FC236}">
                <a16:creationId xmlns:a16="http://schemas.microsoft.com/office/drawing/2014/main" id="{AE1FF40C-39CB-B270-4C57-01DA0DA9B639}"/>
              </a:ext>
            </a:extLst>
          </p:cNvPr>
          <p:cNvCxnSpPr>
            <a:cxnSpLocks/>
          </p:cNvCxnSpPr>
          <p:nvPr/>
        </p:nvCxnSpPr>
        <p:spPr>
          <a:xfrm>
            <a:off x="7344443" y="1601372"/>
            <a:ext cx="331170" cy="11045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A2F79BC2-4854-8580-A083-52A23D636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606413"/>
              </p:ext>
            </p:extLst>
          </p:nvPr>
        </p:nvGraphicFramePr>
        <p:xfrm>
          <a:off x="399946" y="1449539"/>
          <a:ext cx="3960435" cy="3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do Brna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86714" y="5805264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celý soubor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96752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„Vrátíte se znovu do Brna jako turista?“ (q16) „Jaké jsou hlavní důvody, že již neuvažujete o další návštěvě Brna?“ (q17)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13939"/>
              </p:ext>
            </p:extLst>
          </p:nvPr>
        </p:nvGraphicFramePr>
        <p:xfrm>
          <a:off x="827584" y="4780500"/>
          <a:ext cx="3206030" cy="813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547">
                  <a:extLst>
                    <a:ext uri="{9D8B030D-6E8A-4147-A177-3AD203B41FA5}">
                      <a16:colId xmlns:a16="http://schemas.microsoft.com/office/drawing/2014/main" val="769327396"/>
                    </a:ext>
                  </a:extLst>
                </a:gridCol>
                <a:gridCol w="446547">
                  <a:extLst>
                    <a:ext uri="{9D8B030D-6E8A-4147-A177-3AD203B41FA5}">
                      <a16:colId xmlns:a16="http://schemas.microsoft.com/office/drawing/2014/main" val="731753091"/>
                    </a:ext>
                  </a:extLst>
                </a:gridCol>
                <a:gridCol w="44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Kategorizováno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ANO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85 %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86 %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NE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3 %</a:t>
                      </a:r>
                      <a:endParaRPr lang="cs-CZ" sz="10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3 %</a:t>
                      </a:r>
                      <a:endParaRPr lang="cs-CZ" sz="10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" name="Přímá spojnice 19"/>
          <p:cNvCxnSpPr>
            <a:cxnSpLocks/>
          </p:cNvCxnSpPr>
          <p:nvPr/>
        </p:nvCxnSpPr>
        <p:spPr>
          <a:xfrm>
            <a:off x="4572000" y="1644138"/>
            <a:ext cx="0" cy="45211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4898765" y="1455311"/>
            <a:ext cx="3941796" cy="2754793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Zájem o návrat do Brna </a:t>
            </a:r>
            <a:r>
              <a:rPr lang="cs-CZ" sz="1200" dirty="0"/>
              <a:t>jako turista má celkem </a:t>
            </a:r>
            <a:r>
              <a:rPr lang="cs-CZ" sz="1200" b="1" dirty="0"/>
              <a:t>84 %</a:t>
            </a:r>
            <a:r>
              <a:rPr lang="cs-CZ" sz="1200" dirty="0"/>
              <a:t> dotázaných – častěji rodiny s dětmi a dospělí bez dětí,  jednodenní a domácí návštěvníci (častěji z regionů Jihovýchod a Střední Morava), ze zahraničních častěji Slováci. </a:t>
            </a:r>
          </a:p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Pouze </a:t>
            </a:r>
            <a:r>
              <a:rPr lang="cs-CZ" sz="1200" b="1" dirty="0"/>
              <a:t>necelá 2 %</a:t>
            </a:r>
            <a:r>
              <a:rPr lang="cs-CZ" sz="1200" dirty="0"/>
              <a:t> by se do Brna jako turisti nevrátila. Nejčastěji uvádí jako důvody, že bych chtěli cestovat jinam, že v Brně už vše viděli, nebo že se jim město nelíbí a připadá jim špinavé. Jedná se však pouze o jednotky respondentů. </a:t>
            </a:r>
          </a:p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Meziroční situace </a:t>
            </a:r>
            <a:r>
              <a:rPr lang="cs-CZ" sz="1200" dirty="0"/>
              <a:t>je prakticky totožná, rozdíly se pohybují pouze v desetinách procent. </a:t>
            </a:r>
          </a:p>
        </p:txBody>
      </p:sp>
      <p:graphicFrame>
        <p:nvGraphicFramePr>
          <p:cNvPr id="9" name="Object 81">
            <a:extLst>
              <a:ext uri="{FF2B5EF4-FFF2-40B4-BE49-F238E27FC236}">
                <a16:creationId xmlns:a16="http://schemas.microsoft.com/office/drawing/2014/main" id="{E79B1F39-3925-E56D-28B6-654E30093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5070" y="4227727"/>
          <a:ext cx="4732548" cy="202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9">
            <a:extLst>
              <a:ext uri="{FF2B5EF4-FFF2-40B4-BE49-F238E27FC236}">
                <a16:creationId xmlns:a16="http://schemas.microsoft.com/office/drawing/2014/main" id="{5A3560EA-2B6E-ECA1-44DA-9A70CF108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216" y="5660631"/>
            <a:ext cx="12388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18, neuvažují o další návštěvě Brna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CB3197F-4FA2-709A-7406-7C049C31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693" y="4370879"/>
            <a:ext cx="32403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100" dirty="0">
                <a:solidFill>
                  <a:srgbClr val="00B0F0"/>
                </a:solidFill>
                <a:latin typeface="Arial Narrow CE"/>
              </a:rPr>
              <a:t>Důvody neuvažování o návratu do Brna</a:t>
            </a:r>
          </a:p>
        </p:txBody>
      </p:sp>
    </p:spTree>
    <p:extLst>
      <p:ext uri="{BB962C8B-B14F-4D97-AF65-F5344CB8AC3E}">
        <p14:creationId xmlns:p14="http://schemas.microsoft.com/office/powerpoint/2010/main" val="1506616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08AD-8BC4-3824-9238-A1B56BE3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E2AB3-51D1-2C3E-9249-C1B9747A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Návrat do Brna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1B2E6A0B-C93B-9378-F573-0C5EE1138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632205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C32C009F-8E3B-77F9-4CCE-06889DFFB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656576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>
            <a:extLst>
              <a:ext uri="{FF2B5EF4-FFF2-40B4-BE49-F238E27FC236}">
                <a16:creationId xmlns:a16="http://schemas.microsoft.com/office/drawing/2014/main" id="{34293EDA-B95A-01BC-6457-F05D8475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0B3485AB-9365-F962-06EF-CCF2D8527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DB071B84-51EC-E64E-5E4D-3B1730255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>
            <a:extLst>
              <a:ext uri="{FF2B5EF4-FFF2-40B4-BE49-F238E27FC236}">
                <a16:creationId xmlns:a16="http://schemas.microsoft.com/office/drawing/2014/main" id="{C767ACC6-25CD-924E-5A2D-5C4E078BC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8DE9D1B1-8B3C-A929-511F-A4CCEFEF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F050AC52-9833-0A2E-A934-E7C0D5F5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8378BA3F-7284-8F84-3E3F-1F93649B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BBAF0083-FC34-7FD0-06FA-DBFEB252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18AC189A-279E-7433-E9E0-B0E1D06E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id="{E2FAEA2F-620B-A44A-4400-7EDD2117E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9CE60AF3-79E2-05BB-EF74-E800B188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62A0D0F8-960C-0303-38C6-3C680B7D9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CD5D58A1-7F9C-9468-8CA4-3D8C7D194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>
            <a:extLst>
              <a:ext uri="{FF2B5EF4-FFF2-40B4-BE49-F238E27FC236}">
                <a16:creationId xmlns:a16="http://schemas.microsoft.com/office/drawing/2014/main" id="{36F218DB-5246-C952-9751-7AEE68FB1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26364357-FC6D-0B3E-514E-6E6BD70F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>
            <a:extLst>
              <a:ext uri="{FF2B5EF4-FFF2-40B4-BE49-F238E27FC236}">
                <a16:creationId xmlns:a16="http://schemas.microsoft.com/office/drawing/2014/main" id="{3EDC3AE5-41F7-C290-7989-0A4249FAB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1FB6A809-1A91-4E70-9B51-4AFC929A8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B8A6118-819B-287F-DC6D-506CAF624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70914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2510CCB-4AB9-1A65-592D-D86E6401B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91151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8A612619-7A48-9DAD-DE17-71E686C8A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252EC148-0DF5-06BD-EEF6-87BC3590B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4000" y="1512000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034877CA-18C1-28AA-AC2F-E18BDBA0F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000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5240AD0-5174-8B07-3C06-F1550FB6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70198D-69B3-53B5-7B99-31EDF6A95719}"/>
              </a:ext>
            </a:extLst>
          </p:cNvPr>
          <p:cNvSpPr/>
          <p:nvPr/>
        </p:nvSpPr>
        <p:spPr>
          <a:xfrm>
            <a:off x="1440000" y="1861838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1F86B5C-EBB2-15D8-4C49-93E32CCAEA94}"/>
              </a:ext>
            </a:extLst>
          </p:cNvPr>
          <p:cNvSpPr/>
          <p:nvPr/>
        </p:nvSpPr>
        <p:spPr>
          <a:xfrm>
            <a:off x="1440000" y="3319295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4D97687-6AB3-48A8-7E08-DBD06EE6828B}"/>
              </a:ext>
            </a:extLst>
          </p:cNvPr>
          <p:cNvSpPr/>
          <p:nvPr/>
        </p:nvSpPr>
        <p:spPr>
          <a:xfrm>
            <a:off x="1440000" y="2591671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18E0F8-971F-F006-9B74-45E3996F3BA5}"/>
              </a:ext>
            </a:extLst>
          </p:cNvPr>
          <p:cNvSpPr/>
          <p:nvPr/>
        </p:nvSpPr>
        <p:spPr>
          <a:xfrm>
            <a:off x="1436075" y="5112488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1830BD9-1DFA-F9E1-6BED-3CC271CD8433}"/>
              </a:ext>
            </a:extLst>
          </p:cNvPr>
          <p:cNvSpPr/>
          <p:nvPr/>
        </p:nvSpPr>
        <p:spPr>
          <a:xfrm>
            <a:off x="5076060" y="4347573"/>
            <a:ext cx="1697369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F77E3FB-AD8E-A13E-6616-3EF6678BFA23}"/>
              </a:ext>
            </a:extLst>
          </p:cNvPr>
          <p:cNvSpPr/>
          <p:nvPr/>
        </p:nvSpPr>
        <p:spPr>
          <a:xfrm>
            <a:off x="1403649" y="2973273"/>
            <a:ext cx="733704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4D5E582-A3B1-A171-5E16-3875AC38399E}"/>
              </a:ext>
            </a:extLst>
          </p:cNvPr>
          <p:cNvSpPr/>
          <p:nvPr/>
        </p:nvSpPr>
        <p:spPr>
          <a:xfrm>
            <a:off x="1456444" y="4565370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70A04B7-B3C3-CEDC-1885-030C91E5A161}"/>
              </a:ext>
            </a:extLst>
          </p:cNvPr>
          <p:cNvSpPr/>
          <p:nvPr/>
        </p:nvSpPr>
        <p:spPr>
          <a:xfrm>
            <a:off x="1333120" y="4762457"/>
            <a:ext cx="804955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801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4" name="AutoShape 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6" name="AutoShape 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8" name="AutoShape 8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0" name="AutoShape 10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2" name="AutoShape 1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4" name="AutoShape 1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6" name="AutoShape 1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D50D1A"/>
                </a:solidFill>
              </a:rPr>
              <a:t>5. NÁVŠTĚVNICKÉ ZVYKLOSTI</a:t>
            </a:r>
          </a:p>
        </p:txBody>
      </p:sp>
    </p:spTree>
    <p:extLst>
      <p:ext uri="{BB962C8B-B14F-4D97-AF65-F5344CB8AC3E}">
        <p14:creationId xmlns:p14="http://schemas.microsoft.com/office/powerpoint/2010/main" val="287274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0E87FB-B0EF-C49E-348E-C76944EFA7E3}"/>
              </a:ext>
            </a:extLst>
          </p:cNvPr>
          <p:cNvSpPr/>
          <p:nvPr/>
        </p:nvSpPr>
        <p:spPr>
          <a:xfrm>
            <a:off x="755576" y="4653136"/>
            <a:ext cx="8064896" cy="15992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zdroje o Brně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269058"/>
            <a:ext cx="8352928" cy="48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</a:rPr>
              <a:t>Hlavním zdrojem čerpání informací o Brně</a:t>
            </a:r>
            <a:r>
              <a:rPr lang="cs-CZ" dirty="0"/>
              <a:t> jsou pořád </a:t>
            </a:r>
            <a:r>
              <a:rPr lang="cs-CZ" b="1" dirty="0"/>
              <a:t>oficiální internetové stránky o Brně, Jižní Moravě či ČR</a:t>
            </a:r>
            <a:r>
              <a:rPr lang="cs-CZ" dirty="0"/>
              <a:t>, ze kterých letos čerpalo 28 % návštěvníků, tedy o 4 % méně, než loni. </a:t>
            </a:r>
            <a:endParaRPr lang="cs-CZ" b="1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Návštěvníci často využívají také </a:t>
            </a:r>
            <a:r>
              <a:rPr lang="cs-CZ" b="1" dirty="0"/>
              <a:t>doporučení známých</a:t>
            </a:r>
            <a:r>
              <a:rPr lang="cs-CZ" dirty="0"/>
              <a:t>, kteří už Brno navštívili (19 %; -6 % vs. 2023) či čerpají </a:t>
            </a:r>
            <a:r>
              <a:rPr lang="cs-CZ" b="1" dirty="0"/>
              <a:t>z vlastní zkušenosti </a:t>
            </a:r>
            <a:r>
              <a:rPr lang="cs-CZ" dirty="0"/>
              <a:t>(17 %; -3 % vs. 2023).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Následují </a:t>
            </a:r>
            <a:r>
              <a:rPr lang="cs-CZ" b="1" dirty="0"/>
              <a:t>sociální sítě </a:t>
            </a:r>
            <a:r>
              <a:rPr lang="cs-CZ" dirty="0"/>
              <a:t>(13 %) a </a:t>
            </a:r>
            <a:r>
              <a:rPr lang="cs-CZ" b="1" dirty="0"/>
              <a:t>různé cestovatelské portály </a:t>
            </a:r>
            <a:r>
              <a:rPr lang="cs-CZ" dirty="0"/>
              <a:t>(11 %).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Využívání </a:t>
            </a:r>
            <a:r>
              <a:rPr lang="cs-CZ" b="1" dirty="0"/>
              <a:t>tradičních zdrojů informací </a:t>
            </a:r>
            <a:r>
              <a:rPr lang="cs-CZ" dirty="0"/>
              <a:t>nadále postupně klesá – tištěné propagační materiály využívá 6 % oslovených, informační centra a hotely 5 %, sdělovací prostředky 2 % a cestovní kanceláře a veletrhy cestovního ruchu pouze po 0,2 %.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Informace o Brně </a:t>
            </a:r>
            <a:r>
              <a:rPr lang="cs-CZ" b="1" dirty="0"/>
              <a:t>vůbec nevyhledávalo 12 % </a:t>
            </a:r>
            <a:r>
              <a:rPr lang="cs-CZ" dirty="0"/>
              <a:t>návštěvníků, obdobně jako v roce 2023.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/>
              <a:t>Z vlastní zkušenosti </a:t>
            </a:r>
            <a:r>
              <a:rPr lang="cs-CZ" dirty="0"/>
              <a:t>častěji než celek čerpají </a:t>
            </a:r>
            <a:r>
              <a:rPr lang="cs-CZ" b="1" dirty="0"/>
              <a:t>jednodenní a domácí </a:t>
            </a:r>
            <a:r>
              <a:rPr lang="cs-CZ" dirty="0"/>
              <a:t>návštěvníci.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/>
              <a:t>Přespávající turisté </a:t>
            </a:r>
            <a:r>
              <a:rPr lang="cs-CZ" dirty="0"/>
              <a:t>častěji čerpají </a:t>
            </a:r>
            <a:r>
              <a:rPr lang="cs-CZ" b="1" dirty="0"/>
              <a:t>z internetu, cestovatelských portálů </a:t>
            </a:r>
            <a:r>
              <a:rPr lang="cs-CZ" dirty="0"/>
              <a:t>a také navštěvují turistická a informační centra. Tradiční zdroje informací tedy zůstávají doménou </a:t>
            </a:r>
            <a:r>
              <a:rPr lang="cs-CZ" b="1" dirty="0"/>
              <a:t>zahraničních hostů a také seniorů</a:t>
            </a:r>
            <a:r>
              <a:rPr lang="cs-CZ" dirty="0"/>
              <a:t>. 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b="1" dirty="0"/>
              <a:t> </a:t>
            </a:r>
            <a:endParaRPr lang="cs-CZ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Charakter oblíbených informačních zdrojů, ze kterých informace o Brně jeho návštěvníci čerpají, se ve srovnání s rokem 2023 lehce obměňuje i navzdory tomu, že </a:t>
            </a:r>
            <a:r>
              <a:rPr lang="cs-CZ" b="1" dirty="0">
                <a:solidFill>
                  <a:schemeClr val="tx1"/>
                </a:solidFill>
              </a:rPr>
              <a:t>nejčastěji používané kanály zůstávají stejné</a:t>
            </a:r>
            <a:r>
              <a:rPr lang="cs-CZ" dirty="0">
                <a:solidFill>
                  <a:schemeClr val="tx1"/>
                </a:solidFill>
              </a:rPr>
              <a:t>. Své stabilní místo mezi informačními zdroji však postupně zajímají i různé cestovatelské blogy a </a:t>
            </a:r>
            <a:r>
              <a:rPr lang="cs-CZ" dirty="0" err="1">
                <a:solidFill>
                  <a:schemeClr val="tx1"/>
                </a:solidFill>
              </a:rPr>
              <a:t>podcasty</a:t>
            </a:r>
            <a:r>
              <a:rPr lang="cs-CZ" dirty="0">
                <a:solidFill>
                  <a:schemeClr val="tx1"/>
                </a:solidFill>
              </a:rPr>
              <a:t>, stejně tak kanály, které doporučují různá (neobjevená) místa k návštěvě. I proto ve srovnání s předchozím měřením roste počet respondentů, kteří si v odpovědích vybírají kategorii </a:t>
            </a:r>
            <a:r>
              <a:rPr lang="cs-CZ" b="1" dirty="0">
                <a:solidFill>
                  <a:schemeClr val="tx1"/>
                </a:solidFill>
              </a:rPr>
              <a:t>„jiné zdroje.“ </a:t>
            </a:r>
            <a:r>
              <a:rPr lang="cs-CZ" dirty="0">
                <a:solidFill>
                  <a:schemeClr val="tx1"/>
                </a:solidFill>
              </a:rPr>
              <a:t>Letos se k nim přihlásila </a:t>
            </a:r>
            <a:r>
              <a:rPr lang="cs-CZ" b="1" dirty="0">
                <a:solidFill>
                  <a:schemeClr val="tx1"/>
                </a:solidFill>
              </a:rPr>
              <a:t>třetina všech dotázaných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915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81"/>
          <p:cNvGraphicFramePr>
            <a:graphicFrameLocks noChangeAspect="1"/>
          </p:cNvGraphicFramePr>
          <p:nvPr/>
        </p:nvGraphicFramePr>
        <p:xfrm>
          <a:off x="447594" y="1383532"/>
          <a:ext cx="7848872" cy="519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zdroje o Brně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6213CFC-F902-4139-1403-6EC6F2AD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594928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soubor, možnost více odpovědí</a:t>
            </a:r>
          </a:p>
        </p:txBody>
      </p:sp>
      <p:sp>
        <p:nvSpPr>
          <p:cNvPr id="3" name="Text Box 47">
            <a:extLst>
              <a:ext uri="{FF2B5EF4-FFF2-40B4-BE49-F238E27FC236}">
                <a16:creationId xmlns:a16="http://schemas.microsoft.com/office/drawing/2014/main" id="{15AEA0D5-BEA4-D3F7-2B13-7EAAC63BE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„Jaký je hlavní zdroj, ze kterého jste čerpal /čerpáte/a informace o městě Brně?“ (q12)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D01692C-A6A4-43EF-FE4E-8C1958C3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887" y="4560847"/>
            <a:ext cx="2592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 2" pitchFamily="18" charset="2"/>
              <a:buNone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jinde spontánně: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16 % Google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9 % internet obecně, Wikipedia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5 % mapy (obecně, Google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maps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, mapy.cz)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4 % cestovatelské kanály, blogy,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Youtube</a:t>
            </a:r>
            <a:endParaRPr lang="cs-CZ" sz="900" i="1" dirty="0">
              <a:solidFill>
                <a:schemeClr val="tx1">
                  <a:lumMod val="50000"/>
                  <a:lumOff val="50000"/>
                </a:schemeClr>
              </a:solidFill>
              <a:latin typeface="Arial Narrow CE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3 % ostatní zdroje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7215DC6-0A29-0F27-80ED-372831EB7DD5}"/>
              </a:ext>
            </a:extLst>
          </p:cNvPr>
          <p:cNvCxnSpPr>
            <a:cxnSpLocks/>
          </p:cNvCxnSpPr>
          <p:nvPr/>
        </p:nvCxnSpPr>
        <p:spPr>
          <a:xfrm flipV="1">
            <a:off x="5580112" y="5157192"/>
            <a:ext cx="504080" cy="31727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9CCDDCE-3E4D-32F7-EA80-4A0FE5013FB5}"/>
              </a:ext>
            </a:extLst>
          </p:cNvPr>
          <p:cNvGraphicFramePr>
            <a:graphicFrameLocks noGrp="1"/>
          </p:cNvGraphicFramePr>
          <p:nvPr/>
        </p:nvGraphicFramePr>
        <p:xfrm>
          <a:off x="6228185" y="1991913"/>
          <a:ext cx="2664297" cy="98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602">
                  <a:extLst>
                    <a:ext uri="{9D8B030D-6E8A-4147-A177-3AD203B41FA5}">
                      <a16:colId xmlns:a16="http://schemas.microsoft.com/office/drawing/2014/main" val="4194863993"/>
                    </a:ext>
                  </a:extLst>
                </a:gridCol>
                <a:gridCol w="688602">
                  <a:extLst>
                    <a:ext uri="{9D8B030D-6E8A-4147-A177-3AD203B41FA5}">
                      <a16:colId xmlns:a16="http://schemas.microsoft.com/office/drawing/2014/main" val="1761301161"/>
                    </a:ext>
                  </a:extLst>
                </a:gridCol>
              </a:tblGrid>
              <a:tr h="2688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souhrnně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internet (vč. „jinde“)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osobní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E6AF00"/>
                          </a:solidFill>
                          <a:effectLst/>
                          <a:latin typeface="+mn-lt"/>
                        </a:rPr>
                        <a:t>tradiční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E6AF00"/>
                          </a:solidFill>
                          <a:effectLst/>
                          <a:latin typeface="+mn-lt"/>
                        </a:rPr>
                        <a:t>12 %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E6AF00"/>
                          </a:solidFill>
                          <a:effectLst/>
                          <a:latin typeface="+mn-lt"/>
                        </a:rPr>
                        <a:t>15 %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89907"/>
                  </a:ext>
                </a:extLst>
              </a:tr>
            </a:tbl>
          </a:graphicData>
        </a:graphic>
      </p:graphicFrame>
      <p:graphicFrame>
        <p:nvGraphicFramePr>
          <p:cNvPr id="12" name="Tabulka 7">
            <a:extLst>
              <a:ext uri="{FF2B5EF4-FFF2-40B4-BE49-F238E27FC236}">
                <a16:creationId xmlns:a16="http://schemas.microsoft.com/office/drawing/2014/main" id="{27E0C25D-45C2-36E5-A374-C49376BA2D65}"/>
              </a:ext>
            </a:extLst>
          </p:cNvPr>
          <p:cNvGraphicFramePr>
            <a:graphicFrameLocks noGrp="1"/>
          </p:cNvGraphicFramePr>
          <p:nvPr/>
        </p:nvGraphicFramePr>
        <p:xfrm>
          <a:off x="6228183" y="3242717"/>
          <a:ext cx="2664297" cy="9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05">
                  <a:extLst>
                    <a:ext uri="{9D8B030D-6E8A-4147-A177-3AD203B41FA5}">
                      <a16:colId xmlns:a16="http://schemas.microsoft.com/office/drawing/2014/main" val="4194863993"/>
                    </a:ext>
                  </a:extLst>
                </a:gridCol>
              </a:tblGrid>
              <a:tr h="2688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nejčastější odpovědí - 2023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souhrnně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internet – oficiální zdroje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doporučení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2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vlastní zkušenost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8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08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organizování cesty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„Jakým způsobem je vaše návštěva / cesta organizována?“ (q8)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4798394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704956" y="1829186"/>
            <a:ext cx="3672406" cy="2092881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Cestu do Brna si dotázaní zařizují převážně sami </a:t>
            </a:r>
            <a:r>
              <a:rPr lang="cs-CZ" sz="1200" dirty="0"/>
              <a:t>(</a:t>
            </a:r>
            <a:r>
              <a:rPr lang="cs-CZ" sz="1200" b="1" dirty="0"/>
              <a:t>92 %</a:t>
            </a:r>
            <a:r>
              <a:rPr lang="cs-CZ" sz="1200" dirty="0"/>
              <a:t>; -3 % vs. 2023). Méně často (avšak stále většinově) si sami organizují cestu mimoevropští (83 %) a profesní návštěvníci (61 %).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sz="1200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Podíl osob, které do Brna cestovaly prostřednictvím </a:t>
            </a:r>
            <a:r>
              <a:rPr lang="cs-CZ" sz="1200" b="1" dirty="0"/>
              <a:t>CK / CA, dlouhodobě klesá</a:t>
            </a:r>
            <a:r>
              <a:rPr lang="cs-CZ" sz="1200" dirty="0"/>
              <a:t> (0,4 %; -1,9 % oproti 2023). </a:t>
            </a:r>
            <a:r>
              <a:rPr lang="cs-CZ" sz="1200" kern="0" dirty="0">
                <a:latin typeface="+mn-lt"/>
              </a:rPr>
              <a:t>Vyšší využití nabídky cestovních kanceláří deklarují návštěvníci z Rakouska (3 %) a mimoevropští návštěvníci (2 %).</a:t>
            </a: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25" y="4320726"/>
            <a:ext cx="2396067" cy="15629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CBA7C175-956B-929F-FD03-8DE32A4B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915667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celý soubor</a:t>
            </a: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34A33477-9C82-D4C5-627C-7667A81B8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54762"/>
              </p:ext>
            </p:extLst>
          </p:nvPr>
        </p:nvGraphicFramePr>
        <p:xfrm>
          <a:off x="4860032" y="1434201"/>
          <a:ext cx="3960435" cy="3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89E46D8-E866-29A2-3DF5-4AE9E305F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10278"/>
              </p:ext>
            </p:extLst>
          </p:nvPr>
        </p:nvGraphicFramePr>
        <p:xfrm>
          <a:off x="5004050" y="4896998"/>
          <a:ext cx="3816416" cy="715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721">
                  <a:extLst>
                    <a:ext uri="{9D8B030D-6E8A-4147-A177-3AD203B41FA5}">
                      <a16:colId xmlns:a16="http://schemas.microsoft.com/office/drawing/2014/main" val="244152905"/>
                    </a:ext>
                  </a:extLst>
                </a:gridCol>
                <a:gridCol w="494721">
                  <a:extLst>
                    <a:ext uri="{9D8B030D-6E8A-4147-A177-3AD203B41FA5}">
                      <a16:colId xmlns:a16="http://schemas.microsoft.com/office/drawing/2014/main" val="4194863993"/>
                    </a:ext>
                  </a:extLst>
                </a:gridCol>
                <a:gridCol w="49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CK / CA celkem (česká + zahraniční)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69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 do Brna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„Jakým dopravním prostředkem jste se do Brna dopravil/a?“ (q3)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4798394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467552" y="1621686"/>
            <a:ext cx="4103054" cy="1908215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Větší </a:t>
            </a:r>
            <a:r>
              <a:rPr lang="cs-CZ" sz="1200" b="1" dirty="0"/>
              <a:t>polovina přicestovala do Brna autem (56 %</a:t>
            </a:r>
            <a:r>
              <a:rPr lang="cs-CZ" sz="1200" dirty="0"/>
              <a:t>; </a:t>
            </a:r>
            <a:br>
              <a:rPr lang="cs-CZ" sz="1200" dirty="0"/>
            </a:br>
            <a:r>
              <a:rPr lang="cs-CZ" sz="1200" dirty="0"/>
              <a:t>+10 % vs. 2023), častěji rodiny s dětmi a pracující lidé v pokročilém věku.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Celkově se podíl osobní dopravy od roku 2018 zvyšuje.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Vlakem přijela necelá třetina </a:t>
            </a:r>
            <a:r>
              <a:rPr lang="cs-CZ" sz="1200" dirty="0"/>
              <a:t>návštěvníků (</a:t>
            </a:r>
            <a:r>
              <a:rPr lang="cs-CZ" sz="1200" b="1" dirty="0"/>
              <a:t>29</a:t>
            </a:r>
            <a:r>
              <a:rPr lang="cs-CZ" sz="1200" dirty="0"/>
              <a:t> %; -4 %; častěji studenti a profesní návštěvníci), linkovým autobusem 12 % (-1 %), zájezdovým autobusem 1 % </a:t>
            </a:r>
            <a:br>
              <a:rPr lang="cs-CZ" sz="1200" dirty="0"/>
            </a:br>
            <a:r>
              <a:rPr lang="cs-CZ" sz="1200" dirty="0"/>
              <a:t>(-1 %) a letadlem 1 % (-3 % vs. 2023, častěji zahraniční návštěvníci mimo sousední země). </a:t>
            </a:r>
            <a:endParaRPr lang="cs-CZ" sz="1200" kern="0" dirty="0">
              <a:latin typeface="+mn-lt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52" y="4555455"/>
            <a:ext cx="1797580" cy="11794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78997"/>
            <a:ext cx="1897946" cy="126620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D8DF6C0F-8C44-8270-A6CD-C5F5A81C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915667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celý soubor</a:t>
            </a: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C154C211-41F3-F47D-2E56-D5C3C7148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64467"/>
              </p:ext>
            </p:extLst>
          </p:nvPr>
        </p:nvGraphicFramePr>
        <p:xfrm>
          <a:off x="4860032" y="1434201"/>
          <a:ext cx="3960435" cy="3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15714D0-6D60-4914-5A7B-F440CD0FA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46159"/>
              </p:ext>
            </p:extLst>
          </p:nvPr>
        </p:nvGraphicFramePr>
        <p:xfrm>
          <a:off x="5078209" y="4797152"/>
          <a:ext cx="3524079" cy="813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01">
                  <a:extLst>
                    <a:ext uri="{9D8B030D-6E8A-4147-A177-3AD203B41FA5}">
                      <a16:colId xmlns:a16="http://schemas.microsoft.com/office/drawing/2014/main" val="844869119"/>
                    </a:ext>
                  </a:extLst>
                </a:gridCol>
                <a:gridCol w="479001">
                  <a:extLst>
                    <a:ext uri="{9D8B030D-6E8A-4147-A177-3AD203B41FA5}">
                      <a16:colId xmlns:a16="http://schemas.microsoft.com/office/drawing/2014/main" val="4194863993"/>
                    </a:ext>
                  </a:extLst>
                </a:gridCol>
                <a:gridCol w="47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osobní doprava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veřejná doprava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B7674BC-91DE-E674-CB02-B58D02914EB6}"/>
              </a:ext>
            </a:extLst>
          </p:cNvPr>
          <p:cNvCxnSpPr>
            <a:cxnSpLocks/>
          </p:cNvCxnSpPr>
          <p:nvPr/>
        </p:nvCxnSpPr>
        <p:spPr>
          <a:xfrm flipV="1">
            <a:off x="6804248" y="2636912"/>
            <a:ext cx="720080" cy="124208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006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Doprava do Brna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85160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53280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91655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36590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A2DF3534-37F3-EB89-ED58-CF8C0A49E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856" y="1512000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6E01D53E-2154-A49D-56F4-6760B44CD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0000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1805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Doprovod 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„S kým jste do Brna přijel/a?“ (q9)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4644008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582921" y="1642171"/>
            <a:ext cx="3940481" cy="2646878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Necelá pětina</a:t>
            </a:r>
            <a:r>
              <a:rPr lang="cs-CZ" sz="1200" dirty="0"/>
              <a:t> návštěvníků </a:t>
            </a:r>
            <a:r>
              <a:rPr lang="cs-CZ" sz="1200" b="1" dirty="0"/>
              <a:t>přijela do Brna sama (18 %</a:t>
            </a:r>
            <a:r>
              <a:rPr lang="cs-CZ" sz="1200" dirty="0"/>
              <a:t>; -4 % vs. 2023), častěji profesní návštěvníci, studenti a mladí dospělí.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kern="0" dirty="0">
                <a:latin typeface="+mn-lt"/>
              </a:rPr>
              <a:t>Celkem </a:t>
            </a:r>
            <a:r>
              <a:rPr lang="cs-CZ" sz="1200" b="1" kern="0" dirty="0">
                <a:latin typeface="+mn-lt"/>
              </a:rPr>
              <a:t>59 %</a:t>
            </a:r>
            <a:r>
              <a:rPr lang="cs-CZ" sz="1200" kern="0" dirty="0">
                <a:latin typeface="+mn-lt"/>
              </a:rPr>
              <a:t> (+2 %) </a:t>
            </a:r>
            <a:r>
              <a:rPr lang="cs-CZ" sz="1200" b="1" kern="0" dirty="0">
                <a:latin typeface="+mn-lt"/>
              </a:rPr>
              <a:t>přijelo s někým blízkým </a:t>
            </a:r>
            <a:r>
              <a:rPr lang="cs-CZ" sz="1200" kern="0" dirty="0">
                <a:latin typeface="+mn-lt"/>
              </a:rPr>
              <a:t>(28 % s partnerem/</a:t>
            </a:r>
            <a:r>
              <a:rPr lang="cs-CZ" sz="1200" kern="0" dirty="0" err="1">
                <a:latin typeface="+mn-lt"/>
              </a:rPr>
              <a:t>kou</a:t>
            </a:r>
            <a:r>
              <a:rPr lang="cs-CZ" sz="1200" kern="0" dirty="0">
                <a:latin typeface="+mn-lt"/>
              </a:rPr>
              <a:t>, 31 % s rodinou, 6 % samo s dětmi). Doprovod někoho blízkého či rodiny při cestě do Brna je častý ve většině skupin návštěvníků, ještě výraznější pak u rodin s dětmi. Cestování s partnerem/</a:t>
            </a:r>
            <a:r>
              <a:rPr lang="cs-CZ" sz="1200" kern="0" dirty="0" err="1">
                <a:latin typeface="+mn-lt"/>
              </a:rPr>
              <a:t>kou</a:t>
            </a:r>
            <a:r>
              <a:rPr lang="cs-CZ" sz="1200" kern="0" dirty="0">
                <a:latin typeface="+mn-lt"/>
              </a:rPr>
              <a:t> nebo rodinou má v čase vzestupný trend.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kern="0" dirty="0">
                <a:latin typeface="+mn-lt"/>
              </a:rPr>
              <a:t>S přáteli, kolegy či ve skupině </a:t>
            </a:r>
            <a:r>
              <a:rPr lang="cs-CZ" sz="1200" kern="0" dirty="0">
                <a:latin typeface="+mn-lt"/>
              </a:rPr>
              <a:t>turistů přijelo celkem </a:t>
            </a:r>
            <a:r>
              <a:rPr lang="cs-CZ" sz="1200" b="1" kern="0" dirty="0">
                <a:latin typeface="+mn-lt"/>
              </a:rPr>
              <a:t>17 % </a:t>
            </a:r>
            <a:r>
              <a:rPr lang="cs-CZ" sz="1200" kern="0" dirty="0">
                <a:latin typeface="+mn-lt"/>
              </a:rPr>
              <a:t>(-4 %) – s přáteli 13 %, s kolegy 3 % a ve skupině turistů 1 %. Č</a:t>
            </a:r>
            <a:r>
              <a:rPr lang="cs-CZ" sz="1200" dirty="0"/>
              <a:t>astěji profesní návštěvníci, studenti a mladí dospělí.</a:t>
            </a:r>
            <a:endParaRPr lang="cs-CZ" sz="1200" kern="0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36" y="4515949"/>
            <a:ext cx="2545703" cy="133366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2E342B38-413D-A4C7-68B8-F63F2BE0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915667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celý soubor</a:t>
            </a:r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DED440E1-006A-2847-5296-0D4A61EEC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529749"/>
              </p:ext>
            </p:extLst>
          </p:nvPr>
        </p:nvGraphicFramePr>
        <p:xfrm>
          <a:off x="4860032" y="1434201"/>
          <a:ext cx="3960435" cy="3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A27309C-571F-B844-7071-DB31AD66F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51987"/>
              </p:ext>
            </p:extLst>
          </p:nvPr>
        </p:nvGraphicFramePr>
        <p:xfrm>
          <a:off x="4880682" y="4765900"/>
          <a:ext cx="3950070" cy="96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903">
                  <a:extLst>
                    <a:ext uri="{9D8B030D-6E8A-4147-A177-3AD203B41FA5}">
                      <a16:colId xmlns:a16="http://schemas.microsoft.com/office/drawing/2014/main" val="2477505719"/>
                    </a:ext>
                  </a:extLst>
                </a:gridCol>
                <a:gridCol w="536903">
                  <a:extLst>
                    <a:ext uri="{9D8B030D-6E8A-4147-A177-3AD203B41FA5}">
                      <a16:colId xmlns:a16="http://schemas.microsoft.com/office/drawing/2014/main" val="4194863993"/>
                    </a:ext>
                  </a:extLst>
                </a:gridCol>
                <a:gridCol w="53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 rodinou, blízkými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56 %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38 %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 přáteli, kolegy, ve skupině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6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269058"/>
            <a:ext cx="8568952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cs-CZ" altLang="cs-CZ" sz="1400" dirty="0">
                <a:solidFill>
                  <a:schemeClr val="tx1"/>
                </a:solidFill>
              </a:rPr>
              <a:t>Průzkum mezi návštěvníky města Brna s porovnáním výsledků s předchozími výzkumy.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altLang="cs-CZ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profil návštěvníků Brna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cílové skupiny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sociodemografický profil návštěvníků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Brno jako cíl návštěvy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frekvence návštěv Brna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cíl cesty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důvody a místa návštěvy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budoucí návrat do Brna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E607F6-D786-8ED0-D934-8E42FB03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1269058"/>
            <a:ext cx="4536504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alt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cs-CZ" altLang="cs-CZ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návštěvnické zvyklosti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informační zdroje o Brně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organizace cesty, způsob dopravy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délka a typ ubytování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vnímání Brna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líbivost Brna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doporučení návštěvy Brna (Net </a:t>
            </a:r>
            <a:r>
              <a:rPr lang="cs-CZ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Promoter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přednosti a nedostatky Brna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výzkumu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A4100C-C9F3-0275-B982-3A6CD6DDE9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2663021" y="4869160"/>
            <a:ext cx="3817957" cy="10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7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Doprovod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58927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94988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25621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45519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A2DF3534-37F3-EB89-ED58-CF8C0A49E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200" y="1497411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6E01D53E-2154-A49D-56F4-6760B44CD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2400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ADEB4946-02DA-A191-FE28-F503F8D72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416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AC6DA9F6-6676-B1BB-93F0-6CA730F41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000" y="1512000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7502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přenocování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„Kolikrát během Vaší současné návštěvy v Brně přenocujete?“ (q10)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4798394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424605" y="2161305"/>
            <a:ext cx="3988206" cy="3062377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Dle stanovených kvót bylo dotázáno 51 % turistů, kteří v Brně přespí (kvóta 50 % s tolerancí +/- 5 %).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Tito turisté v Brně </a:t>
            </a:r>
            <a:r>
              <a:rPr lang="cs-CZ" sz="1200" b="1" dirty="0"/>
              <a:t>přespí nejčastěji dvě noci (29 %), tři</a:t>
            </a:r>
            <a:r>
              <a:rPr lang="cs-CZ" sz="1200" b="1" kern="0" dirty="0">
                <a:latin typeface="+mn-lt"/>
              </a:rPr>
              <a:t> až </a:t>
            </a:r>
            <a:r>
              <a:rPr lang="cs-CZ" sz="1200" b="1" dirty="0"/>
              <a:t>čtyři noci (29 %) či jednu noc (27 %)</a:t>
            </a:r>
            <a:r>
              <a:rPr lang="cs-CZ" sz="1200" dirty="0"/>
              <a:t>. Pět a více nocí zde přespí 14 %. </a:t>
            </a:r>
            <a:r>
              <a:rPr lang="cs-CZ" sz="1200" b="1" dirty="0"/>
              <a:t>Celkový průměr je 2,9 noci.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Ve srovnání s výzkumem z roku 2023 zůstává počet strávených nocí v Brně podobný.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sz="1200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Častěji v Brně přespávají profesní návštěvníci (průměrně 4 noci) a zahraniční návštěvníci (2,9). Slováci a Poláci méně často oproti ostatním.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Z domácích návštěvníků v Brně častěji přespávají lidé ze vzdálenějších krajů – regiony Jihozápad, Severozápad a Střední Čechy.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23724" y="3788521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turisté s přespáním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87696"/>
            <a:ext cx="2152331" cy="1434887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271CFC95-7702-6244-8187-31575BFD5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26157"/>
              </p:ext>
            </p:extLst>
          </p:nvPr>
        </p:nvGraphicFramePr>
        <p:xfrm>
          <a:off x="4840087" y="692696"/>
          <a:ext cx="3960435" cy="3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790BC6F-B576-CD7A-C9F3-464AAF0D8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743048"/>
              </p:ext>
            </p:extLst>
          </p:nvPr>
        </p:nvGraphicFramePr>
        <p:xfrm>
          <a:off x="8460432" y="1772817"/>
          <a:ext cx="432048" cy="185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664104209"/>
                    </a:ext>
                  </a:extLst>
                </a:gridCol>
              </a:tblGrid>
              <a:tr h="37152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2,9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1690361"/>
                  </a:ext>
                </a:extLst>
              </a:tr>
              <a:tr h="37152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2,9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7451207"/>
                  </a:ext>
                </a:extLst>
              </a:tr>
              <a:tr h="37152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3,3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171503"/>
                  </a:ext>
                </a:extLst>
              </a:tr>
              <a:tr h="37152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3,2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830293"/>
                  </a:ext>
                </a:extLst>
              </a:tr>
              <a:tr h="371521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2,6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384335"/>
                  </a:ext>
                </a:extLst>
              </a:tr>
            </a:tbl>
          </a:graphicData>
        </a:graphic>
      </p:graphicFrame>
      <p:sp>
        <p:nvSpPr>
          <p:cNvPr id="6" name="Text Box 9">
            <a:extLst>
              <a:ext uri="{FF2B5EF4-FFF2-40B4-BE49-F238E27FC236}">
                <a16:creationId xmlns:a16="http://schemas.microsoft.com/office/drawing/2014/main" id="{E5CFA79F-A7E9-8816-714A-FC50293D2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740" y="1440501"/>
            <a:ext cx="7175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dirty="0">
                <a:latin typeface="Arial Narrow CE"/>
              </a:rPr>
              <a:t>průměr</a:t>
            </a:r>
          </a:p>
        </p:txBody>
      </p:sp>
    </p:spTree>
    <p:extLst>
      <p:ext uri="{BB962C8B-B14F-4D97-AF65-F5344CB8AC3E}">
        <p14:creationId xmlns:p14="http://schemas.microsoft.com/office/powerpoint/2010/main" val="3637911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Počet přenocování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97641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98250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25167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00649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908D95A1-130E-982B-E91F-E14FD4C5C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200" y="1497411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3B4A5F6D-8F6B-4616-BB37-3EA57034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352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10B39D2-D356-ABEE-54A6-D01FADD9A85F}"/>
              </a:ext>
            </a:extLst>
          </p:cNvPr>
          <p:cNvSpPr/>
          <p:nvPr/>
        </p:nvSpPr>
        <p:spPr>
          <a:xfrm>
            <a:off x="1437496" y="3478304"/>
            <a:ext cx="702000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D5CCE90-65B6-8727-D0EC-80C64CD82FB5}"/>
              </a:ext>
            </a:extLst>
          </p:cNvPr>
          <p:cNvSpPr/>
          <p:nvPr/>
        </p:nvSpPr>
        <p:spPr>
          <a:xfrm>
            <a:off x="1437496" y="3834542"/>
            <a:ext cx="709271" cy="572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95E09BD-F519-837A-7402-FFAE5EFE0E15}"/>
              </a:ext>
            </a:extLst>
          </p:cNvPr>
          <p:cNvSpPr/>
          <p:nvPr/>
        </p:nvSpPr>
        <p:spPr>
          <a:xfrm>
            <a:off x="1184887" y="2774312"/>
            <a:ext cx="954609" cy="1928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54932A0-AFAC-CBCF-330E-9B4EE5DBA126}"/>
              </a:ext>
            </a:extLst>
          </p:cNvPr>
          <p:cNvSpPr/>
          <p:nvPr/>
        </p:nvSpPr>
        <p:spPr>
          <a:xfrm>
            <a:off x="1331641" y="5445224"/>
            <a:ext cx="814224" cy="76459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771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nocování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„Kde během této návštěvy Brna nocujete?“ (q11)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4798394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518812" y="1762328"/>
            <a:ext cx="4053188" cy="1831271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Ubytování v klasickém </a:t>
            </a:r>
            <a:r>
              <a:rPr lang="cs-CZ" sz="1200" b="1" dirty="0"/>
              <a:t>komerčním zařízení </a:t>
            </a:r>
            <a:r>
              <a:rPr lang="cs-CZ" sz="1200" dirty="0"/>
              <a:t>zvolilo </a:t>
            </a:r>
            <a:r>
              <a:rPr lang="cs-CZ" sz="1200" b="1" dirty="0"/>
              <a:t>60 %</a:t>
            </a:r>
            <a:r>
              <a:rPr lang="cs-CZ" sz="1200" dirty="0"/>
              <a:t> turistů, kteří v Brně přespali, stejně jako v roce 2023. Častěji se takto ubytovávají profesní návštěvníci a lidé starší 35 let.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U známých či příbuzných </a:t>
            </a:r>
            <a:r>
              <a:rPr lang="cs-CZ" sz="1200" dirty="0"/>
              <a:t>přenocovalo </a:t>
            </a:r>
            <a:r>
              <a:rPr lang="cs-CZ" sz="1200" b="1" dirty="0"/>
              <a:t>20 %</a:t>
            </a:r>
            <a:r>
              <a:rPr lang="cs-CZ" sz="1200" dirty="0"/>
              <a:t> (-4 %). </a:t>
            </a:r>
            <a:r>
              <a:rPr lang="cs-CZ" sz="1200" b="1" dirty="0"/>
              <a:t>Pokoj či byt v soukromí </a:t>
            </a:r>
            <a:r>
              <a:rPr lang="cs-CZ" sz="1200" dirty="0"/>
              <a:t>si pronajalo </a:t>
            </a:r>
            <a:r>
              <a:rPr lang="cs-CZ" sz="1200" b="1" dirty="0"/>
              <a:t>17 %</a:t>
            </a:r>
            <a:r>
              <a:rPr lang="cs-CZ" sz="1200" dirty="0"/>
              <a:t> (+2 %). Častější ubytování u známých je u studentů a seniorů, pronájem v soukromí je populárnější mezi mladými dospělými (20–24 let).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DC966573-A747-1CF8-4264-DF64447A4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05547"/>
              </p:ext>
            </p:extLst>
          </p:nvPr>
        </p:nvGraphicFramePr>
        <p:xfrm>
          <a:off x="4896038" y="1557310"/>
          <a:ext cx="3960435" cy="388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9">
            <a:extLst>
              <a:ext uri="{FF2B5EF4-FFF2-40B4-BE49-F238E27FC236}">
                <a16:creationId xmlns:a16="http://schemas.microsoft.com/office/drawing/2014/main" id="{0ED1105C-6AB7-DC92-B9EE-E3FDEE2E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670" y="5357773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turisté s přespáním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F5BF4C-4062-8D10-766D-DA9EBFB8C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6" r="4192"/>
          <a:stretch/>
        </p:blipFill>
        <p:spPr>
          <a:xfrm>
            <a:off x="953345" y="4179554"/>
            <a:ext cx="3184121" cy="131089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16286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4" name="AutoShape 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6" name="AutoShape 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8" name="AutoShape 8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0" name="AutoShape 10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2" name="AutoShape 1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4" name="AutoShape 1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6" name="AutoShape 1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D50D1A"/>
                </a:solidFill>
              </a:rPr>
              <a:t>6. VNÍMÁNÍ BRNA</a:t>
            </a:r>
          </a:p>
        </p:txBody>
      </p:sp>
    </p:spTree>
    <p:extLst>
      <p:ext uri="{BB962C8B-B14F-4D97-AF65-F5344CB8AC3E}">
        <p14:creationId xmlns:p14="http://schemas.microsoft.com/office/powerpoint/2010/main" val="785932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Líbí se Vám Brno?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„Líbí se Vám Brno?“ (q6)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4798394" y="1434200"/>
            <a:ext cx="0" cy="468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bublinový popisek 21"/>
          <p:cNvSpPr/>
          <p:nvPr/>
        </p:nvSpPr>
        <p:spPr>
          <a:xfrm>
            <a:off x="467543" y="1814914"/>
            <a:ext cx="4260398" cy="2354491"/>
          </a:xfrm>
          <a:prstGeom prst="wedgeRectCallout">
            <a:avLst>
              <a:gd name="adj1" fmla="val -19694"/>
              <a:gd name="adj2" fmla="val -49227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/>
              <a:t>Brno se návštěvníkům líbí </a:t>
            </a:r>
            <a:r>
              <a:rPr lang="cs-CZ" sz="1200" dirty="0"/>
              <a:t>– pozitivně jej hodnotí až </a:t>
            </a:r>
            <a:r>
              <a:rPr lang="cs-CZ" sz="1200" b="1" dirty="0"/>
              <a:t>95 %</a:t>
            </a:r>
            <a:r>
              <a:rPr lang="cs-CZ" sz="1200" dirty="0"/>
              <a:t> dotázaných, co je o další 4 % více, než v předchozím měření. Líbivost se </a:t>
            </a:r>
            <a:r>
              <a:rPr lang="cs-CZ" sz="1200" b="1" dirty="0"/>
              <a:t>dlouhodobě drží na vysoké hodnotě a dále roste.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Od roku 2017 roste </a:t>
            </a:r>
            <a:r>
              <a:rPr lang="cs-CZ" sz="1200" b="1" dirty="0"/>
              <a:t>nejvyšší hodnocení líbivosti </a:t>
            </a:r>
            <a:r>
              <a:rPr lang="cs-CZ" sz="1200" dirty="0"/>
              <a:t>(„rozhodně ano“), aktuálně tuto možnost volí </a:t>
            </a:r>
            <a:r>
              <a:rPr lang="cs-CZ" sz="1200" b="1" dirty="0"/>
              <a:t>78 % (+9 %).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/>
              <a:t>Průměrné hodnocení líbivosti se tak nadále zlepšuje (aktuálně průměr 1,21, vs. 1,29 v roce 2023).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cs-CZ" sz="1200" kern="0" dirty="0">
                <a:latin typeface="+mn-lt"/>
              </a:rPr>
              <a:t>Líbivost je vysoká </a:t>
            </a:r>
            <a:r>
              <a:rPr lang="cs-CZ" sz="1200" b="1" kern="0" dirty="0">
                <a:latin typeface="+mn-lt"/>
              </a:rPr>
              <a:t>ve všech skupinách návštěvníků</a:t>
            </a:r>
            <a:r>
              <a:rPr lang="cs-CZ" sz="1200" kern="0" dirty="0">
                <a:latin typeface="+mn-lt"/>
              </a:rPr>
              <a:t>. Vyšší podíl odpovědí „rozhodně ano“ je mezi přespávajícími, zahraničními návštěvníky a seniory.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"/>
          <a:stretch/>
        </p:blipFill>
        <p:spPr>
          <a:xfrm>
            <a:off x="651933" y="4488051"/>
            <a:ext cx="3735420" cy="11318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138089" y="5909422"/>
            <a:ext cx="34763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Wingdings 2" pitchFamily="18" charset="2"/>
              <a:buNone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* škála 1 – 4: 1= rozhodně líbí, 4= rozhodně nelíbí; </a:t>
            </a:r>
            <a:b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</a:b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bez „nemám vztah“ a „neumím posoudit“;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čím menší hodnota průměru, tím věší líbivost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D6A2668-10AD-2F9E-D95F-C6C10E1B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700" y="5619883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celý soubor</a:t>
            </a: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5D75CFFC-E509-D972-9003-0A3E5E060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016123"/>
              </p:ext>
            </p:extLst>
          </p:nvPr>
        </p:nvGraphicFramePr>
        <p:xfrm>
          <a:off x="4868848" y="1234802"/>
          <a:ext cx="3960435" cy="3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DF14869-3E65-1938-69BD-7971AACA2FB5}"/>
              </a:ext>
            </a:extLst>
          </p:cNvPr>
          <p:cNvGraphicFramePr>
            <a:graphicFrameLocks noGrp="1"/>
          </p:cNvGraphicFramePr>
          <p:nvPr/>
        </p:nvGraphicFramePr>
        <p:xfrm>
          <a:off x="5340293" y="4453738"/>
          <a:ext cx="3203999" cy="1066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95">
                  <a:extLst>
                    <a:ext uri="{9D8B030D-6E8A-4147-A177-3AD203B41FA5}">
                      <a16:colId xmlns:a16="http://schemas.microsoft.com/office/drawing/2014/main" val="1603349144"/>
                    </a:ext>
                  </a:extLst>
                </a:gridCol>
                <a:gridCol w="435495">
                  <a:extLst>
                    <a:ext uri="{9D8B030D-6E8A-4147-A177-3AD203B41FA5}">
                      <a16:colId xmlns:a16="http://schemas.microsoft.com/office/drawing/2014/main" val="4194863993"/>
                    </a:ext>
                  </a:extLst>
                </a:gridCol>
                <a:gridCol w="43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27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ano (líbí se)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88 %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 (nelíbí se)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průměr*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1,29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00770"/>
                  </a:ext>
                </a:extLst>
              </a:tr>
            </a:tbl>
          </a:graphicData>
        </a:graphic>
      </p:graphicFrame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DDF1C1A-E0AA-E211-A400-BD76D4FD55CB}"/>
              </a:ext>
            </a:extLst>
          </p:cNvPr>
          <p:cNvCxnSpPr>
            <a:cxnSpLocks/>
          </p:cNvCxnSpPr>
          <p:nvPr/>
        </p:nvCxnSpPr>
        <p:spPr>
          <a:xfrm flipV="1">
            <a:off x="7452320" y="2420888"/>
            <a:ext cx="648072" cy="158417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65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Líbí se Vám Brno?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76187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43788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06947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58350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A2DF3534-37F3-EB89-ED58-CF8C0A49E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904" y="1512000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6E01D53E-2154-A49D-56F4-6760B44CD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4408" y="1496894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8848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návštěvy Brna, jeho přednosti a nedostatky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269058"/>
            <a:ext cx="8424936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</a:rPr>
              <a:t>Ochota doporučit návštěvu Brna je vysoká. </a:t>
            </a:r>
            <a:r>
              <a:rPr lang="cs-CZ" dirty="0"/>
              <a:t>Metodikou Net </a:t>
            </a:r>
            <a:r>
              <a:rPr lang="cs-CZ" dirty="0" err="1"/>
              <a:t>Promoter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se mezi </a:t>
            </a:r>
            <a:r>
              <a:rPr lang="cs-CZ" b="1" dirty="0"/>
              <a:t>propagátory </a:t>
            </a:r>
            <a:r>
              <a:rPr lang="cs-CZ" dirty="0"/>
              <a:t>řadí </a:t>
            </a:r>
            <a:r>
              <a:rPr lang="cs-CZ" b="1" dirty="0"/>
              <a:t>61 %</a:t>
            </a:r>
            <a:r>
              <a:rPr lang="cs-CZ" dirty="0"/>
              <a:t> návštěvníků (odpovědi 9 a 10 na škále 0–10), mezi </a:t>
            </a:r>
            <a:r>
              <a:rPr lang="cs-CZ" b="1" dirty="0"/>
              <a:t>pasivní 34 % </a:t>
            </a:r>
            <a:r>
              <a:rPr lang="cs-CZ" dirty="0"/>
              <a:t>(odpovědi 7 a 8) a mezi </a:t>
            </a:r>
            <a:r>
              <a:rPr lang="cs-CZ" b="1" dirty="0"/>
              <a:t>kritiky pouze 6 % </a:t>
            </a:r>
            <a:r>
              <a:rPr lang="cs-CZ" dirty="0"/>
              <a:t>(odpovědi 0–6). Celková hodnota </a:t>
            </a:r>
            <a:r>
              <a:rPr lang="cs-CZ" b="1" dirty="0"/>
              <a:t>NPS dosahuje 55 </a:t>
            </a:r>
            <a:r>
              <a:rPr lang="cs-CZ" dirty="0"/>
              <a:t>(rozdíl podílů propagátorů a kritiků).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Oproti předchozímu měření se celkové </a:t>
            </a:r>
            <a:r>
              <a:rPr lang="cs-CZ" sz="1300" b="1" dirty="0"/>
              <a:t>NPS snížilo o jeden bod </a:t>
            </a:r>
            <a:r>
              <a:rPr lang="cs-CZ" sz="1300" dirty="0"/>
              <a:t>(v 2023 dosahovalo NPS hodnoty 56) v důsledku poklesu podílu propagátorů (-2 %). Zároveň se však snížil i podíl kritiků (-1 %), vzrostl podíl pasivních hodnotících (+4 %).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b="1" dirty="0"/>
              <a:t>Vyšší hodnotu NPS </a:t>
            </a:r>
            <a:r>
              <a:rPr lang="cs-CZ" sz="1300" dirty="0"/>
              <a:t>dosahuje mezi </a:t>
            </a:r>
            <a:r>
              <a:rPr lang="cs-CZ" sz="1300" b="1" dirty="0"/>
              <a:t>přespávajícími turisty a dospělými bez dětí </a:t>
            </a:r>
            <a:r>
              <a:rPr lang="cs-CZ" sz="1300" dirty="0"/>
              <a:t>(CS prázdná hnízda). Naopak, </a:t>
            </a:r>
            <a:r>
              <a:rPr lang="cs-CZ" sz="1300" b="1" dirty="0"/>
              <a:t>nižší ochota doporučovat Brno </a:t>
            </a:r>
            <a:r>
              <a:rPr lang="cs-CZ" sz="1300" dirty="0"/>
              <a:t>je již několik měření po sobě zaznamenána mezi </a:t>
            </a:r>
            <a:r>
              <a:rPr lang="cs-CZ" sz="1300" b="1" dirty="0"/>
              <a:t>studenty</a:t>
            </a:r>
            <a:r>
              <a:rPr lang="cs-CZ" sz="1300" dirty="0"/>
              <a:t>. Nižší NPS je také u </a:t>
            </a:r>
            <a:r>
              <a:rPr lang="cs-CZ" sz="1300" b="1" dirty="0"/>
              <a:t>jednodenních návštěvníků</a:t>
            </a:r>
            <a:r>
              <a:rPr lang="cs-CZ" sz="1300" dirty="0"/>
              <a:t>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Za </a:t>
            </a:r>
            <a:r>
              <a:rPr lang="cs-CZ" b="1" dirty="0">
                <a:solidFill>
                  <a:srgbClr val="C00000"/>
                </a:solidFill>
              </a:rPr>
              <a:t>hlavní přednost Brna </a:t>
            </a:r>
            <a:r>
              <a:rPr lang="cs-CZ" dirty="0"/>
              <a:t>považují návštěvníci (podobně jako v předchozích letech) především </a:t>
            </a:r>
            <a:r>
              <a:rPr lang="cs-CZ" b="1" dirty="0"/>
              <a:t>historii, památky a architekturu (35 %)</a:t>
            </a:r>
            <a:r>
              <a:rPr lang="cs-CZ" dirty="0"/>
              <a:t>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Dále také oceňují </a:t>
            </a:r>
            <a:r>
              <a:rPr lang="cs-CZ" sz="1300" b="1" dirty="0"/>
              <a:t>centrum města </a:t>
            </a:r>
            <a:r>
              <a:rPr lang="cs-CZ" sz="1300" dirty="0"/>
              <a:t>(14 %), </a:t>
            </a:r>
            <a:r>
              <a:rPr lang="cs-CZ" sz="1300" b="1" dirty="0"/>
              <a:t>příjemnou atmosféru města </a:t>
            </a:r>
            <a:r>
              <a:rPr lang="cs-CZ" sz="1300" dirty="0"/>
              <a:t>(12 %) a </a:t>
            </a:r>
            <a:r>
              <a:rPr lang="cs-CZ" sz="1300" b="1" dirty="0"/>
              <a:t>Špilberk</a:t>
            </a:r>
            <a:r>
              <a:rPr lang="cs-CZ" sz="1300" dirty="0"/>
              <a:t> (9 %). </a:t>
            </a:r>
            <a:endParaRPr lang="cs-CZ" dirty="0"/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Více než polovina dotázaných nevnímá nebo nedovede uvést </a:t>
            </a:r>
            <a:r>
              <a:rPr lang="cs-CZ" b="1" dirty="0"/>
              <a:t>žádné</a:t>
            </a:r>
            <a:r>
              <a:rPr lang="cs-CZ" dirty="0"/>
              <a:t> </a:t>
            </a:r>
            <a:r>
              <a:rPr lang="cs-CZ" b="1" dirty="0">
                <a:solidFill>
                  <a:srgbClr val="C00000"/>
                </a:solidFill>
              </a:rPr>
              <a:t>hlavní nedostatky Brna </a:t>
            </a:r>
            <a:r>
              <a:rPr lang="cs-CZ" dirty="0"/>
              <a:t>(54 %).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Z konkrétních odpovědí je pak patrné, že hlavním problémem Brna jsou </a:t>
            </a:r>
            <a:r>
              <a:rPr lang="cs-CZ" sz="1300" b="1" dirty="0"/>
              <a:t>konkrétní problémová místa s častým výskytem nepřizpůsobivých osob </a:t>
            </a:r>
            <a:r>
              <a:rPr lang="cs-CZ" sz="1300" dirty="0"/>
              <a:t>(zejména bezdomovců – 6 %) jako je </a:t>
            </a:r>
            <a:r>
              <a:rPr lang="cs-CZ" sz="1300" b="1" dirty="0"/>
              <a:t>hlavní nádraží </a:t>
            </a:r>
            <a:r>
              <a:rPr lang="cs-CZ" sz="1300" dirty="0"/>
              <a:t>a jeho okolí (7 %), hlučné a problémové čtvrti a </a:t>
            </a:r>
            <a:r>
              <a:rPr lang="cs-CZ" sz="1300" b="1" dirty="0"/>
              <a:t>zanedbaná péče o veřejný prostor v těchto místech </a:t>
            </a:r>
            <a:r>
              <a:rPr lang="cs-CZ" sz="1300" dirty="0"/>
              <a:t>(čehož důsledkem je špína, zápach a hluk v nočních hodinách).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cs-CZ" sz="1300" dirty="0"/>
              <a:t>Dalším problémem je </a:t>
            </a:r>
            <a:r>
              <a:rPr lang="cs-CZ" sz="1300" b="1" dirty="0"/>
              <a:t>dopravní situace </a:t>
            </a:r>
            <a:r>
              <a:rPr lang="cs-CZ" sz="1300" dirty="0"/>
              <a:t>– zácpy, uzávěrky (6 %) a také drahé a nízkokapacitní parkování (4 %).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709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3A0AE96D-E713-4D69-6E97-CE72EB92B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020" y="1341410"/>
          <a:ext cx="5283858" cy="354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návštěvy Brna </a:t>
            </a:r>
            <a:br>
              <a:rPr lang="cs-CZ" dirty="0"/>
            </a:br>
            <a:r>
              <a:rPr lang="cs-CZ" dirty="0"/>
              <a:t>Net </a:t>
            </a:r>
            <a:r>
              <a:rPr lang="cs-CZ" dirty="0" err="1"/>
              <a:t>Promoter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(NPS)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„Jak pravděpodobné je, že byste doporučil/a návštěvu Brna příteli nebo kolegovi?“ (q18)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C4F330D-A808-E4BC-79E4-D8F283B8D3AE}"/>
              </a:ext>
            </a:extLst>
          </p:cNvPr>
          <p:cNvGrpSpPr/>
          <p:nvPr/>
        </p:nvGrpSpPr>
        <p:grpSpPr>
          <a:xfrm>
            <a:off x="5337667" y="1477623"/>
            <a:ext cx="3221192" cy="1707997"/>
            <a:chOff x="5743296" y="1432971"/>
            <a:chExt cx="3221192" cy="1707997"/>
          </a:xfrm>
        </p:grpSpPr>
        <p:sp>
          <p:nvSpPr>
            <p:cNvPr id="44" name="Obdélník 43"/>
            <p:cNvSpPr/>
            <p:nvPr/>
          </p:nvSpPr>
          <p:spPr>
            <a:xfrm>
              <a:off x="5938245" y="1446652"/>
              <a:ext cx="3026243" cy="169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7980954" y="1814634"/>
              <a:ext cx="847454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100" dirty="0">
                  <a:solidFill>
                    <a:srgbClr val="92D050"/>
                  </a:solidFill>
                  <a:cs typeface="Arial" charset="0"/>
                </a:rPr>
                <a:t>propagátoři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6001750" y="2726967"/>
              <a:ext cx="647279" cy="307777"/>
            </a:xfrm>
            <a:prstGeom prst="rect">
              <a:avLst/>
            </a:prstGeom>
            <a:solidFill>
              <a:srgbClr val="99CCFF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dirty="0">
                  <a:solidFill>
                    <a:srgbClr val="FFFFFF"/>
                  </a:solidFill>
                  <a:cs typeface="Arial" charset="0"/>
                </a:rPr>
                <a:t>NPS</a:t>
              </a: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6948263" y="2716582"/>
              <a:ext cx="1079500" cy="32958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cs-CZ" sz="1000" dirty="0">
                  <a:solidFill>
                    <a:schemeClr val="bg1"/>
                  </a:solidFill>
                  <a:cs typeface="Arial" charset="0"/>
                </a:rPr>
                <a:t>PROPAGÁTOŘI</a:t>
              </a:r>
            </a:p>
            <a:p>
              <a:pPr algn="ctr">
                <a:spcBef>
                  <a:spcPts val="0"/>
                </a:spcBef>
              </a:pPr>
              <a:r>
                <a:rPr lang="cs-CZ" sz="1000" dirty="0">
                  <a:solidFill>
                    <a:schemeClr val="bg1"/>
                  </a:solidFill>
                  <a:cs typeface="Arial" charset="0"/>
                </a:rPr>
                <a:t>(9 - 10)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6364259" y="2679214"/>
              <a:ext cx="86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400" dirty="0">
                  <a:solidFill>
                    <a:srgbClr val="808080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7985177" y="2641918"/>
              <a:ext cx="31851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400" dirty="0">
                  <a:solidFill>
                    <a:srgbClr val="808080"/>
                  </a:solidFill>
                  <a:cs typeface="Arial" charset="0"/>
                </a:rPr>
                <a:t>-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8266827" y="2727216"/>
              <a:ext cx="649288" cy="32958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cs-CZ" sz="1000" dirty="0">
                  <a:solidFill>
                    <a:srgbClr val="FFFFFF"/>
                  </a:solidFill>
                  <a:cs typeface="Arial" charset="0"/>
                </a:rPr>
                <a:t>KRITICI</a:t>
              </a:r>
            </a:p>
            <a:p>
              <a:pPr algn="ctr">
                <a:spcBef>
                  <a:spcPts val="0"/>
                </a:spcBef>
              </a:pPr>
              <a:r>
                <a:rPr lang="cs-CZ" sz="1000" dirty="0">
                  <a:solidFill>
                    <a:srgbClr val="FFFFFF"/>
                  </a:solidFill>
                  <a:cs typeface="Arial" charset="0"/>
                </a:rPr>
                <a:t>(0 - 6)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489185" y="1821996"/>
              <a:ext cx="7927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100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Arial" charset="0"/>
                </a:rPr>
                <a:t>kritici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6337133" y="1432971"/>
              <a:ext cx="23966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000" dirty="0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„S jakou pravděpodobností byste doporučil/a XY svým kamarádům?“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7709941" y="2382661"/>
              <a:ext cx="12323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800" dirty="0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„jednoznačně ano“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5743296" y="2382661"/>
              <a:ext cx="15478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800" dirty="0">
                  <a:solidFill>
                    <a:schemeClr val="bg2">
                      <a:lumMod val="50000"/>
                    </a:schemeClr>
                  </a:solidFill>
                  <a:cs typeface="Arial" charset="0"/>
                </a:rPr>
                <a:t>„v žádném případě ne“</a:t>
              </a:r>
            </a:p>
          </p:txBody>
        </p:sp>
        <p:pic>
          <p:nvPicPr>
            <p:cNvPr id="37" name="Picture 4" descr="Výsledek obrázku pro net promoter scor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57669" y="1975834"/>
              <a:ext cx="2662913" cy="36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7347250" y="1819392"/>
              <a:ext cx="78780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100" dirty="0">
                  <a:solidFill>
                    <a:srgbClr val="F69127"/>
                  </a:solidFill>
                  <a:cs typeface="Arial" charset="0"/>
                </a:rPr>
                <a:t>pasivní</a:t>
              </a:r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6200386" y="2249630"/>
              <a:ext cx="154781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800" dirty="0">
                  <a:solidFill>
                    <a:srgbClr val="000000"/>
                  </a:solidFill>
                  <a:latin typeface="+mn-lt"/>
                </a:rPr>
                <a:t>0</a:t>
              </a:r>
              <a:r>
                <a:rPr lang="cs-CZ" sz="800" dirty="0">
                  <a:latin typeface="+mn-lt"/>
                </a:rPr>
                <a:t>    </a:t>
              </a:r>
              <a:r>
                <a:rPr lang="cs-CZ" sz="800" dirty="0">
                  <a:solidFill>
                    <a:srgbClr val="000000"/>
                  </a:solidFill>
                  <a:latin typeface="+mn-lt"/>
                </a:rPr>
                <a:t>1    </a:t>
              </a:r>
              <a:r>
                <a:rPr lang="cs-CZ" sz="800" dirty="0">
                  <a:latin typeface="+mn-lt"/>
                </a:rPr>
                <a:t> </a:t>
              </a:r>
              <a:r>
                <a:rPr lang="cs-CZ" sz="800" dirty="0">
                  <a:solidFill>
                    <a:srgbClr val="000000"/>
                  </a:solidFill>
                  <a:latin typeface="+mn-lt"/>
                </a:rPr>
                <a:t>2    </a:t>
              </a:r>
              <a:r>
                <a:rPr lang="cs-CZ" sz="800" dirty="0">
                  <a:latin typeface="+mn-lt"/>
                </a:rPr>
                <a:t> </a:t>
              </a:r>
              <a:r>
                <a:rPr lang="cs-CZ" sz="800" dirty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cs-CZ" sz="800" dirty="0">
                  <a:latin typeface="+mn-lt"/>
                </a:rPr>
                <a:t>     </a:t>
              </a:r>
              <a:r>
                <a:rPr lang="cs-CZ" sz="800" dirty="0">
                  <a:solidFill>
                    <a:srgbClr val="000000"/>
                  </a:solidFill>
                  <a:latin typeface="+mn-lt"/>
                </a:rPr>
                <a:t>4</a:t>
              </a:r>
              <a:r>
                <a:rPr lang="cs-CZ" sz="800" dirty="0">
                  <a:latin typeface="+mn-lt"/>
                </a:rPr>
                <a:t>     </a:t>
              </a:r>
              <a:r>
                <a:rPr lang="cs-CZ" sz="800" dirty="0">
                  <a:solidFill>
                    <a:srgbClr val="000000"/>
                  </a:solidFill>
                  <a:latin typeface="+mn-lt"/>
                </a:rPr>
                <a:t>5    </a:t>
              </a:r>
              <a:r>
                <a:rPr lang="cs-CZ" sz="800" dirty="0">
                  <a:latin typeface="+mn-lt"/>
                </a:rPr>
                <a:t> </a:t>
              </a:r>
              <a:r>
                <a:rPr lang="cs-CZ" sz="800" dirty="0">
                  <a:solidFill>
                    <a:srgbClr val="000000"/>
                  </a:solidFill>
                  <a:latin typeface="+mn-lt"/>
                </a:rPr>
                <a:t>6</a:t>
              </a:r>
              <a:r>
                <a:rPr lang="cs-CZ" sz="800" dirty="0">
                  <a:latin typeface="+mn-lt"/>
                </a:rPr>
                <a:t> </a:t>
              </a:r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7565557" y="2249630"/>
              <a:ext cx="38880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800" dirty="0"/>
                <a:t>7   8</a:t>
              </a:r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7983130" y="2252240"/>
              <a:ext cx="484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800" dirty="0"/>
                <a:t>9    10</a:t>
              </a:r>
            </a:p>
          </p:txBody>
        </p:sp>
        <p:pic>
          <p:nvPicPr>
            <p:cNvPr id="11" name="Obrázek 10" descr="Obsah obrázku Grafika, symbol, Písmo, kruh&#10;&#10;Popis byl vytvořen automaticky">
              <a:extLst>
                <a:ext uri="{FF2B5EF4-FFF2-40B4-BE49-F238E27FC236}">
                  <a16:creationId xmlns:a16="http://schemas.microsoft.com/office/drawing/2014/main" id="{BE895EC7-1596-D5A1-057B-36D1CC338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174" y="1479558"/>
              <a:ext cx="296929" cy="296929"/>
            </a:xfrm>
            <a:prstGeom prst="rect">
              <a:avLst/>
            </a:prstGeom>
          </p:spPr>
        </p:pic>
      </p:grp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E90A5B0F-ABE4-CC01-6990-B5BB06780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6741"/>
              </p:ext>
            </p:extLst>
          </p:nvPr>
        </p:nvGraphicFramePr>
        <p:xfrm>
          <a:off x="551255" y="3501008"/>
          <a:ext cx="5794034" cy="284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 Box 9">
            <a:extLst>
              <a:ext uri="{FF2B5EF4-FFF2-40B4-BE49-F238E27FC236}">
                <a16:creationId xmlns:a16="http://schemas.microsoft.com/office/drawing/2014/main" id="{F5F327B3-DF61-C1FE-5768-FF14D17E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09" y="6143587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hodnota NPS, celý soubor</a:t>
            </a: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D77A1FC3-0A7A-0766-CA1C-DBC7CC1D6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43484"/>
              </p:ext>
            </p:extLst>
          </p:nvPr>
        </p:nvGraphicFramePr>
        <p:xfrm>
          <a:off x="5455443" y="3501008"/>
          <a:ext cx="5794034" cy="284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 Box 29">
            <a:extLst>
              <a:ext uri="{FF2B5EF4-FFF2-40B4-BE49-F238E27FC236}">
                <a16:creationId xmlns:a16="http://schemas.microsoft.com/office/drawing/2014/main" id="{1DD8FA07-B2EC-915D-E055-160C668F987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78957" y="4213574"/>
            <a:ext cx="10421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D89939C5-30AC-F0E1-F0E9-B634C99A22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4918" y="4252525"/>
            <a:ext cx="949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5DC9AA38-B423-9169-251F-0E9D15FAA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288" y="4014000"/>
            <a:ext cx="349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D120A6E5-6173-013A-E5EE-B5D26698DD8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94799" y="5329807"/>
            <a:ext cx="11902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CDE9BBFB-0520-0A43-7E65-94BCE8A8D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288" y="4899378"/>
            <a:ext cx="349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BDD2C76A-C82D-1BD2-7635-DF4135A4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356" y="2326378"/>
            <a:ext cx="218518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900" dirty="0">
                <a:solidFill>
                  <a:srgbClr val="0070C0"/>
                </a:solidFill>
                <a:latin typeface="Arial Narrow CE"/>
              </a:rPr>
              <a:t>NPS</a:t>
            </a:r>
            <a:br>
              <a:rPr lang="cs-CZ" sz="1900" dirty="0">
                <a:solidFill>
                  <a:srgbClr val="0070C0"/>
                </a:solidFill>
                <a:latin typeface="Arial Narrow CE"/>
              </a:rPr>
            </a:br>
            <a:r>
              <a:rPr lang="cs-CZ" sz="1900" dirty="0">
                <a:solidFill>
                  <a:srgbClr val="0070C0"/>
                </a:solidFill>
                <a:latin typeface="Arial Narrow CE"/>
              </a:rPr>
              <a:t>55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11FCF512-1C36-0A1C-DED7-34031E295D0D}"/>
              </a:ext>
            </a:extLst>
          </p:cNvPr>
          <p:cNvCxnSpPr>
            <a:cxnSpLocks/>
          </p:cNvCxnSpPr>
          <p:nvPr/>
        </p:nvCxnSpPr>
        <p:spPr>
          <a:xfrm>
            <a:off x="448288" y="3429000"/>
            <a:ext cx="83960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00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Doporučení návštěvy Brna (NPS)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550886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356858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11838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83212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A2DF3534-37F3-EB89-ED58-CF8C0A49E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200" y="1497411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6E01D53E-2154-A49D-56F4-6760B44CD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2000" y="1497411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ADEB4946-02DA-A191-FE28-F503F8D72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6800" y="1512000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AC6DA9F6-6676-B1BB-93F0-6CA730F41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4800" y="1497411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794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8568952" cy="505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Blip>
                <a:blip r:embed="rId2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3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Kvantitativní průzkum mezi návštěvníky Brna</a:t>
            </a: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sz="1300" dirty="0">
                <a:solidFill>
                  <a:schemeClr val="tx1"/>
                </a:solidFill>
              </a:rPr>
              <a:t>ve věku 15 a více let, zastiženými ve vybraných turisticky atraktivních lokalitách města, kteří nebydlí, nepracují ani nestudují v Brně. 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jedné společně cestující skupiny byl dotázán vždy pouze jeden respondent.</a:t>
            </a: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sz="9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Lokality dotazování: </a:t>
            </a:r>
            <a:r>
              <a:rPr lang="pl-PL" sz="1300" dirty="0">
                <a:solidFill>
                  <a:schemeClr val="tx1"/>
                </a:solidFill>
              </a:rPr>
              <a:t>11 lokalit vybraných po konzultaci se zadavatelem a s doporučenými kvótami. </a:t>
            </a: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pl-PL" sz="1300" dirty="0">
                <a:solidFill>
                  <a:schemeClr val="tx1"/>
                </a:solidFill>
              </a:rPr>
              <a:t>Náměstí Svobody, Informační centrum v Radnické, Zelný trh, Areál Petrov, Jakubské náměstí, Brněnská přehrada, Hrad Špilberk, ZOO Brno, Moravské náměstí, </a:t>
            </a:r>
            <a:r>
              <a:rPr lang="cs-CZ" sz="1300" dirty="0">
                <a:solidFill>
                  <a:schemeClr val="tx1"/>
                </a:solidFill>
              </a:rPr>
              <a:t>Vily Tugendhat, Arnoldova, </a:t>
            </a:r>
            <a:r>
              <a:rPr lang="cs-CZ" sz="1300" dirty="0" err="1">
                <a:solidFill>
                  <a:schemeClr val="tx1"/>
                </a:solidFill>
              </a:rPr>
              <a:t>Löw</a:t>
            </a:r>
            <a:r>
              <a:rPr lang="cs-CZ" sz="1300" dirty="0">
                <a:solidFill>
                  <a:schemeClr val="tx1"/>
                </a:solidFill>
              </a:rPr>
              <a:t> Beer, Vodojemy Žlutý kopec.</a:t>
            </a:r>
            <a:endParaRPr lang="pl-PL" sz="1300" dirty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pl-PL" sz="9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Kvóty</a:t>
            </a:r>
            <a:r>
              <a:rPr lang="cs-CZ" dirty="0">
                <a:solidFill>
                  <a:schemeClr val="tx1"/>
                </a:solidFill>
              </a:rPr>
              <a:t> stanovené zadavatelem:</a:t>
            </a: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sz="1300" dirty="0"/>
              <a:t>domácí / zahraniční návštěvníci – 50:50</a:t>
            </a: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sz="1300" dirty="0"/>
              <a:t>turista s přespáním / jednodenní / tranzitující – 50:40:10</a:t>
            </a: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sz="9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b="1" dirty="0">
                <a:solidFill>
                  <a:srgbClr val="C00000"/>
                </a:solidFill>
              </a:rPr>
              <a:t>Metoda sběru dat: 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CAPI (</a:t>
            </a:r>
            <a:r>
              <a:rPr lang="cs-CZ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Computer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Assisted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Interviewing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– osobní (F2F) dotazování, tazatelé zaznamenávají odpovědi respondenta do elektronického dotazníku schváleného zadavatelem.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dispozici byly jazykové mutace dotazníky v ČJ, AJ, NJ.</a:t>
            </a: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altLang="cs-CZ" b="1" dirty="0">
                <a:solidFill>
                  <a:srgbClr val="C00000"/>
                </a:solidFill>
              </a:rPr>
              <a:t>Termín sběru dat:</a:t>
            </a:r>
            <a:r>
              <a:rPr lang="cs-CZ" altLang="cs-CZ" dirty="0"/>
              <a:t> 11. 8. –  8. 9. 2024.</a:t>
            </a: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altLang="cs-CZ" sz="900" dirty="0"/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altLang="cs-CZ" b="1" dirty="0">
                <a:solidFill>
                  <a:srgbClr val="C00000"/>
                </a:solidFill>
              </a:rPr>
              <a:t>Velikost souboru: </a:t>
            </a:r>
            <a:r>
              <a:rPr lang="cs-CZ" altLang="cs-CZ" dirty="0"/>
              <a:t>1206 respondentů.</a:t>
            </a: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altLang="cs-CZ" sz="900" dirty="0"/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cs-CZ" altLang="cs-CZ" sz="1250" i="1" dirty="0"/>
              <a:t>Poznámka ke zpracování: procentuální údaje v tabulkách a grafech jsou pro větší přehlednost zaokrouhleny na celá čísla. Z důvodu zaokrouhlení nemusí být výsledný součet procent v některých případech roven 100 %.</a:t>
            </a:r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altLang="cs-CZ" sz="1300" dirty="0"/>
          </a:p>
          <a:p>
            <a:pPr lvl="1"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výzkumu</a:t>
            </a:r>
          </a:p>
        </p:txBody>
      </p:sp>
    </p:spTree>
    <p:extLst>
      <p:ext uri="{BB962C8B-B14F-4D97-AF65-F5344CB8AC3E}">
        <p14:creationId xmlns:p14="http://schemas.microsoft.com/office/powerpoint/2010/main" val="555050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81"/>
          <p:cNvGraphicFramePr>
            <a:graphicFrameLocks noChangeAspect="1"/>
          </p:cNvGraphicFramePr>
          <p:nvPr/>
        </p:nvGraphicFramePr>
        <p:xfrm>
          <a:off x="473520" y="1484784"/>
          <a:ext cx="7464298" cy="490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</a:t>
            </a:r>
            <a:r>
              <a:rPr lang="cs-CZ" u="sng" dirty="0"/>
              <a:t>přednosti</a:t>
            </a:r>
            <a:r>
              <a:rPr lang="cs-CZ" dirty="0"/>
              <a:t> Brna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„Co se vám na Brně nejvíce líbí? Co považujete za jeho hlavní přednosti?“ (q13)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64188" y="4379735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C00000"/>
                </a:solidFill>
              </a:rPr>
              <a:t>památky, centrum</a:t>
            </a:r>
          </a:p>
          <a:p>
            <a:r>
              <a:rPr lang="cs-CZ" sz="1200" dirty="0">
                <a:solidFill>
                  <a:srgbClr val="FFC000"/>
                </a:solidFill>
              </a:rPr>
              <a:t>gastronomie</a:t>
            </a:r>
          </a:p>
          <a:p>
            <a:r>
              <a:rPr lang="cs-CZ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atmosféra, zábava, akce</a:t>
            </a:r>
          </a:p>
          <a:p>
            <a:r>
              <a:rPr lang="cs-CZ" sz="1200" dirty="0">
                <a:solidFill>
                  <a:srgbClr val="00B050"/>
                </a:solidFill>
              </a:rPr>
              <a:t>příroda</a:t>
            </a:r>
          </a:p>
          <a:p>
            <a:r>
              <a:rPr lang="cs-CZ" sz="1200" dirty="0">
                <a:solidFill>
                  <a:srgbClr val="00B0F0"/>
                </a:solidFill>
              </a:rPr>
              <a:t>dopravní dostupnost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8D6DDD3-9470-04F7-BC9F-E38A5839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179" y="5705682"/>
            <a:ext cx="2304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soubor; možnost více odpovědí, kategorizované spontánní odpovědi s četností &gt; 3 %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9C6AE12-A05F-59E1-4B23-E1C8C2974283}"/>
              </a:ext>
            </a:extLst>
          </p:cNvPr>
          <p:cNvGraphicFramePr>
            <a:graphicFrameLocks noGrp="1"/>
          </p:cNvGraphicFramePr>
          <p:nvPr/>
        </p:nvGraphicFramePr>
        <p:xfrm>
          <a:off x="6267294" y="4260122"/>
          <a:ext cx="2268056" cy="1318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8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nejčastější odpovědi 2023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historie, památky, architektura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(historické) centrum města 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310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Špilberk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atmosféra, příjemné město 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876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Petrov 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522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kultura, divadla, kina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4722"/>
                  </a:ext>
                </a:extLst>
              </a:tr>
            </a:tbl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54CD7087-A782-EC31-DB6A-44CAAF69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877" y="3121056"/>
            <a:ext cx="16898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častěji domácí návštěvníci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2436F96-05F1-776A-0B84-6155D1B378A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275856" y="3244167"/>
            <a:ext cx="776021" cy="4211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7EF120C2-06AA-1B65-4D81-0EA9E258B42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275856" y="2923423"/>
            <a:ext cx="776021" cy="3207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964384F-BF4B-17C6-100D-63A08676F159}"/>
              </a:ext>
            </a:extLst>
          </p:cNvPr>
          <p:cNvCxnSpPr>
            <a:cxnSpLocks/>
          </p:cNvCxnSpPr>
          <p:nvPr/>
        </p:nvCxnSpPr>
        <p:spPr>
          <a:xfrm flipH="1">
            <a:off x="6435660" y="1594054"/>
            <a:ext cx="537174" cy="515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9396CF22-9A80-F8E5-680E-A74C021E4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49086"/>
          <a:stretch/>
        </p:blipFill>
        <p:spPr>
          <a:xfrm>
            <a:off x="6435660" y="2068397"/>
            <a:ext cx="2041951" cy="1648055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23" name="Text Box 9">
            <a:extLst>
              <a:ext uri="{FF2B5EF4-FFF2-40B4-BE49-F238E27FC236}">
                <a16:creationId xmlns:a16="http://schemas.microsoft.com/office/drawing/2014/main" id="{B2A218B3-E8B9-5AFC-065F-8D17D177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3" y="1476103"/>
            <a:ext cx="1877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častěji turisté s přespáním </a:t>
            </a:r>
            <a:b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</a:b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a zahraniční turisté </a:t>
            </a:r>
          </a:p>
        </p:txBody>
      </p:sp>
      <p:cxnSp>
        <p:nvCxnSpPr>
          <p:cNvPr id="7" name="Přímá spojnice se šipkou 27">
            <a:extLst>
              <a:ext uri="{FF2B5EF4-FFF2-40B4-BE49-F238E27FC236}">
                <a16:creationId xmlns:a16="http://schemas.microsoft.com/office/drawing/2014/main" id="{C7991206-2B6C-6C52-D21C-F127E6D2EA99}"/>
              </a:ext>
            </a:extLst>
          </p:cNvPr>
          <p:cNvCxnSpPr>
            <a:cxnSpLocks/>
          </p:cNvCxnSpPr>
          <p:nvPr/>
        </p:nvCxnSpPr>
        <p:spPr>
          <a:xfrm flipH="1">
            <a:off x="3671899" y="1703324"/>
            <a:ext cx="3276364" cy="64555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59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06DD61C-F805-7AED-994F-EA196F0A4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9650"/>
          <a:stretch/>
        </p:blipFill>
        <p:spPr>
          <a:xfrm>
            <a:off x="6431868" y="2068396"/>
            <a:ext cx="2019323" cy="1648055"/>
          </a:xfrm>
          <a:prstGeom prst="ellipse">
            <a:avLst/>
          </a:prstGeom>
          <a:effectLst>
            <a:softEdge rad="127000"/>
          </a:effectLst>
        </p:spPr>
      </p:pic>
      <p:graphicFrame>
        <p:nvGraphicFramePr>
          <p:cNvPr id="13" name="Object 81"/>
          <p:cNvGraphicFramePr>
            <a:graphicFrameLocks noChangeAspect="1"/>
          </p:cNvGraphicFramePr>
          <p:nvPr/>
        </p:nvGraphicFramePr>
        <p:xfrm>
          <a:off x="473520" y="1484784"/>
          <a:ext cx="7464298" cy="490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</a:t>
            </a:r>
            <a:r>
              <a:rPr lang="cs-CZ" u="sng" dirty="0"/>
              <a:t>nedostatky</a:t>
            </a:r>
            <a:r>
              <a:rPr lang="cs-CZ" dirty="0"/>
              <a:t> Brna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„A naopak, co se vám na Brně nejvíce nelíbí? Co považujete za jeho hlavní slabiny, nedostatky?“ (q14)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17679" y="4172887"/>
            <a:ext cx="220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nepořádek, hluk, bezpečnost veřejného prostoru v konkrétních místech</a:t>
            </a:r>
          </a:p>
          <a:p>
            <a:r>
              <a:rPr lang="cs-CZ" sz="1200" dirty="0">
                <a:solidFill>
                  <a:srgbClr val="00B050"/>
                </a:solidFill>
              </a:rPr>
              <a:t>doprava, parkování, MHD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jiné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8D6DDD3-9470-04F7-BC9F-E38A5839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179" y="5705682"/>
            <a:ext cx="2304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soubor; možnost více odpovědí, kategorizované spontánní odpovědi s četností &gt; 1 %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9C6AE12-A05F-59E1-4B23-E1C8C2974283}"/>
              </a:ext>
            </a:extLst>
          </p:cNvPr>
          <p:cNvGraphicFramePr>
            <a:graphicFrameLocks noGrp="1"/>
          </p:cNvGraphicFramePr>
          <p:nvPr/>
        </p:nvGraphicFramePr>
        <p:xfrm>
          <a:off x="6091529" y="4300063"/>
          <a:ext cx="2700000" cy="1318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8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nejčastější odpovědi 2023</a:t>
                      </a: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nic, vše se líbí, bez problémů 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hlavní nádraží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310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problémové skupiny, bezdomovci, opilci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dopravní situace, uzavírky, zácpy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876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parkování (cena, málo míst)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522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nepořádek, špína, zápach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7 %</a:t>
                      </a: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4722"/>
                  </a:ext>
                </a:extLst>
              </a:tr>
            </a:tbl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68E3C853-D78F-4A7E-D015-66F4DF7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18" y="1970708"/>
            <a:ext cx="1541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častěji jednodenní a domácí návštěvníci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8AC65DD8-016B-A5D0-8A1E-C8C56306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093" y="1482552"/>
            <a:ext cx="1719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častěji turisté s přespáním a zahraniční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F386C08D-B848-00D8-336A-C8F3F70EC03A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445062" y="1682607"/>
            <a:ext cx="288031" cy="1655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31">
            <a:extLst>
              <a:ext uri="{FF2B5EF4-FFF2-40B4-BE49-F238E27FC236}">
                <a16:creationId xmlns:a16="http://schemas.microsoft.com/office/drawing/2014/main" id="{033BDA9F-F58C-3F38-CE8F-7D9E7FA489E7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836262" y="2087415"/>
            <a:ext cx="541156" cy="8334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31">
            <a:extLst>
              <a:ext uri="{FF2B5EF4-FFF2-40B4-BE49-F238E27FC236}">
                <a16:creationId xmlns:a16="http://schemas.microsoft.com/office/drawing/2014/main" id="{E027C911-6BE0-85FA-FF43-49CCE04BDB1C}"/>
              </a:ext>
            </a:extLst>
          </p:cNvPr>
          <p:cNvCxnSpPr>
            <a:cxnSpLocks/>
          </p:cNvCxnSpPr>
          <p:nvPr/>
        </p:nvCxnSpPr>
        <p:spPr>
          <a:xfrm flipH="1">
            <a:off x="3836262" y="2198187"/>
            <a:ext cx="541156" cy="15446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89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4" name="AutoShape 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6" name="AutoShape 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88" name="AutoShape 8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0" name="AutoShape 10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2" name="AutoShape 12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4" name="AutoShape 14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8496" name="AutoShape 16" descr="data:image/jpeg;base64,/9j/4AAQSkZJRgABAQAAAQABAAD/2wCEAAkGBxQHERUUExMWFhUVFx8aGBYYGBsZGBodFRgYHRcaGBcaHikhGBwlHBwbJTElJSorLi4uFx81ODMsNygtLisBCgoKDg0OGxAQGywkICQtLCwsNDQ0LCwsLCwsLCwsLCwsLCwsLCwsLCwsLCwsLCwsLCwsLCwsLCwsLCwsLCwsLP/AABEIAKABOwMBEQACEQEDEQH/xAAcAAEAAgMBAQEAAAAAAAAAAAAABgcEBQgDAgH/xABREAABAwIDAwYFDQ4FBAMAAAABAAIDBBEFBhIHITETIkFRYXEUMnKBkQg0NkJSc4KSobGys8MVFhcjMzVTVGJ0k8HS00OFosLRJITw8WSDo//EABsBAQACAwEBAAAAAAAAAAAAAAACAwEEBQYH/8QAOxEAAgEDAQQFCQcEAwEAAAAAAAECAwQRBRIhMUETUXGBsSIyYZGhwdHh8BQVMzRCUoIGNUSyQ3LxYv/aAAwDAQACEQMRAD8AvFAEAQBAEAQBAEAQBAEBp8UzRR4R+WqoWEe1Lxq+IN/yK6nb1anmxbMNpETxLbLhtJ4hlmP7Edh6ZC1bsNJuJccL69GSPSIjNft4/Q0Xnkk/2tb/ADW3DRP3T9hHpCP1e2vEJvEbBGOizCT6XOI+RbMdHoLi2zHSM0tRtPxSo41jh5LI2/RaFsLTbZfp8TG2zVTZvr576q6pN+jlpAPQHWVytKC4QXqRjaZhy41UzeNUTO75Hn5ypqhTXCK9RjLMSSZ0vjOJ7ySrEkuAPNZMH61xbvBsVjGQZUOJTQeLNI3ue4fMVB0oPikZyZcWZ62Hxaypb3TSD5nKDtqL4wXqQyzZUu0PE6UANrZTb3RD/leDdVSsLaXGC8PAztM3FHtixOn8aSOXy4mj6GlUS0m3fBNd/wAcmdtm9odu07LctSRP69D3M+fUtaeiw/TJ+PwJdISXD9uFFPulhni7QGvb6QQfkWrPRqy81pmekRKsM2h4bifiVkYJ6JCYz/8AoAtOpY3EOMH4+BJSRJYpWzC7SHA8CDcekLVaa4kj7WAEAQBAEAQBAEAQBAEAQBAEAQBAEAQHy94jBJIAHEncB3lEsgheYNqeHYLcctyzx7WEa/8AXcM+Vb9HTbirywvT9ZIuaRXeN7caiouKWCOIe6eTI/sIG5oPeCupS0aC31JN+wrdR8iBYxnCuxq/L1UrgeLQ7Sz+GyzfkXRpWlGn5sV9eki5NmiWyRCAIAgCAIAgCAIAgCAIAgCAIAgCAzMOxWfCzeCaSI9cb3Mv36TvVc6UJ7pJMznBN8F2xYjh1hI5lQ3qkaA63Y9lvSbrn1dJoT83K+vSSU2WFgO2ujrrCojkp3Hp/KR/GaNX+lcyto9aO+DUvY/rvJqoiwsLxaDF2a4JmSt62ODrd9uB7CuZUpTpvE1gmnkzVAyEAQBAEAQBAEAQBAEAQBAYeKYpDhEZknlZEwe2eQB3DrPYFOnTnUezBZZhvBVGadt7IrsoItZ/TSghvwYxZx85bbqK7Nvo0nvqvHoXxIOp1FUZgzXV5iN6moe8dDL6Yx3MbZvntddmja0qPmRx4+srbbNKtgiEAQBAEAQBAEAQBAEAQBAEAQBAEAQBAEAQBAEBkUNbJh7w+KR8bxwcxxa4ecb1CcIzWJLKMlkZY20VeHWbVNbUs91uZKPOBpdYdBFz1rlV9IpT303sv1omqj5lwZVzzR5pAEEoElt8L+bIOvm+272khcS4s61Dz1u6+RYpJkkWqSCAIAgCAIAgCAID5keIwSSAALkncABxJPQiWQVRnfbLFQXioA2aTgZnfkm+SOMh7dw4eMuzaaTKflVdy6ufyK5VOopTGsbqMdk5SolfK/rcdw7GtG5o7AAu/So06S2YLBU3k16tMBAEAQBAEAQBAEAQBAEAQBAEAQBAEAQBAEAQBAEAQBAEB9MeYyCCQQbgjcQRwIPQsNJ7mCzMl7YajB9MdWDUQjdq/wAZo7HHdJ8Lf+0uTdaTTqeVT8l+z5fW4sjNriXngGP0+YohLTStkb023OaepzTvae9eerUJ0ZbM1gtTTNmqjIQBAEAQBAavMWYIMtwmaoeGNG4Di5x6Gsb7Y/8As2AuraNCdaWzBZZhtI50z7tGqM2uLATFTA82Jp8a3AyH2x7OA+U+os9Pp0Fl75dfwKZSbIUugQCAIAgCAIAgCAIAgCAIAgCAIAgCAIAgCAIAgCAIAgCAIAgCAIAgNjgWNz4BKJqeR0bx1cHDqc3g4dhVVajCtHZmsmU8HQ+zvaTDmwCKS0VUBvjvzX24mMn06TvHaBdeYvdPnbvaW+Ph2l0Z5J4ucTCAIAgNPmvMkOVqd0853Dc1o8Z7jwa0dfzC5V9vbzrz2If+GG8HL+b80z5snM0x3DcyMeLG3qaPnPEr1ttbQt4bMe/0lDeTRrZIhAEAQBAEAQBAEAQBAEAQBAEAQBAEAQBAEAQBAEAQBAEAQBAEAQBAEB9xSGFwc0lrmkEOBsQRvBBHAgrDSawzJ0Lso2kDMYFNUkCqaOa7gJgBvI6ngcR08R0geY1DT3RfSQ83w+RdCedzLMXKJhAeVXUso2OkkcGsY0uc48AGi5J8yzGLk0lxYOWNoWb35wqjIbiJl2ws9y2/Ej3TrAnzDoC9hZWit6eOb4mvKWWRdbhEIAgCAIAgCAIAgCAIAgCAIAgCAIAgCAIAgCAIAgCAIAgCAIAgCAIAgCAID1pp3Ur2vY4tewhzXA2IINwQeu6jKKkmnwMnUOzTOLc30gc6wnjs2Zo6/avA9y4C/YQ4dC8jfWjt6mOT4fXoL4yyiXLSJFRbfszGkhjoo3WdNz5be4aea34TgT8DtXa0e32puq+W5dpXUfIohejKQgCAlGQcnOznNJE2URFkeu5aXX5wFrAjrWneXatoqTWcvBKMcmFnHLxytVvpnPEhYGnUBYHW0O4E9qstbjp6anjAksPBpFsESxPwVv8Aub4f4S3TyHLcnoN7adWnVfj22XL+810/Q7PPBZsbsldrqFZKsgZJkzrLIxkgjbE0Oc8guF3GzW2BHGzj8FaV5eRtoptZySjHJ97QMiyZKdEHyNlbKCQ4NLbFhGppBJ6C0+fsWLK9jcp4WMGZRwRJbxAsjJ+yaTNFHHUtqWRiTVzSwkjQ9zeN+y/nXJudUVCo6eznBYoZWTc/gHl/XY/4Tv6lR99x/Z7TPRmux7YrVYdE6SKVk5aLmMNLXkDjpBuHHs3K2jrFOctmSwYdNnlk7ZK7NFHHVCrEYk1cwxF1tD3N46xe+m/DpUrrVOgquns5x6fRnqChlZN1+AV/683+Cf7i1/vtfs9vyM9GPwCv/Xm/wT/cT77X7Pb8h0ZqcJ2QOxKoqofCw3wV7WauSJ1a2B97a+ba9ulXVNW2IRlsednn6cdRhQNfn7ZjJk6nbPy4maXhjrRlum4JBPOO7dbvI61bZ6iribhs43Z4mJQwQBdMgSjIGTX50nfE2Tk2xs1OeW6gN4DW2uN53/FK07y7VtBSazklGOSXY/sYdg1LNUGsDuRjc/TyJF9Iva+s29C0aOrqpNQ2OLxx+RJ08IqldorJRkHJkmdJnxseI2xs1OeWlwuSA1tgRvO8/BK07y8jbRTazklGOTI2gZCkyUYtUglbLqs5rS0AstcG5PQQfT1KNlfRuc4WMGZRwQ9bxAsvJuyZ2aKOOpFUIxIXcwxF1tD3N46xfhfh0rk3WqdBVdPZzj0/IsUMrJCMzYHJlypkp5RzmHcehzT4rh2Ef8dC6FvXjWpqceZBrDNWrjBY2YtlhwTDjW+FB4DGO5PkrflS0W1azw1dXQuVQ1NVa3RbOOPPq7ixwwsmLs+2buzpDJKKgRcm/RYx6780G99QtxU73UPs01HZzlZ4mIwyafPWUJcnVAikOtrmhzJA0gOHTuubEHcRfqPSFfaXcbiG0tz5oxKOCNrbIljYTssdiWG+HeFBo5J8nJ8lf8nq3atfTp426VyqmpqFfodnmlnPX3FihlZK5XVKwgCAlezPMpyxXxyE2ieeTl6tLj4x8k2d5j1rSv7bp6LS4revr0kovDOqeK8ebByltMxU4vilU++5shjb5MXMFuoGxPwl7GwpdHbxXoz695ryeWRhbhEIAgLW9Tx6+qP3f7Ri42tfhR7fcWU+Jo9tf54n8mP6tq2NK/LLv8TE+JBV0SB0mPYv/l/2S8p/n/z95f8ApObF6soOiNkdC3K+DvqpRYyh07uvQwEMHnALh74vL6jN17no48t3f9eBfDcsnrtKpW5xwMVMY3tY2oYOkDT+MaT2NLvO0KNjJ293sS/6/AS3xOcl6ooOjtmbzHlwFpIIjqCCDYgh8tiD0FeVvlm9favBF8fNKK++yu/Xqr+PJ/UvRfZaH7I+pFW0y59g+ZKjGYqiKokfLyJYWPeS51pNd2lx3kAtuLnp6rLhavb06coygsZz7Cym2yt82Zkq8BrqqCmqpY4WTyaWMfZrdb3OcABw5ziupbW9KrRjOcU20iDbT3FrbDsXnxmimfUSvlcJy0OebkDk4zYX6Lk+lcfVaUKdVKCxu97LIPKKlzJnXEKasqWMrJ2tbPI1oDzYASOAA7AF2aFnQlSi3BcF4Fbk8lk7A66TEo6yWV7nyOlZqe43JswgXPcB6FytXhGEoRisLD8SdMlWKRtzxhtXDbnB8sVuqSnkPJnzlrD3OWnTbta8Zdj7mt5J70csuaWEgixHEFewTya50HsUw1uA4XJVy83ldUjnHoihBAv2bnn4S8zqlR1bhU48t3ey6Cwsm8xqvdiuX5Z3bnS0TnkdWuO9vNda9OCheKC5Sx7STeYnL69ea50NsZw5uXcJkq5ebyuqVxIsRHECGA9fBzh5a8xqdR1rhU48t3e/r2F0FhZMnaBTtzvgQqIxzmsbUMHEgtB5Ru7iQ0vHeAoWcnbXexL/AKv3e4zLfE5wXqig6X2PzeD4HC619PKm3dLIV5LUlm7kuzwRfDzTW7Ucux53w9ldS8+SOPWwgb5IiLuZbjqG8gcbhw4lXWFxK2rOlU4N47H1mJLKyjnpenKTpDaN7HHe8wfSiXlbH86u1+8vl5prPU7+sqj3/wCzYrda/Gj2e9mKfAkGbMJh2jUEjYiOVhke1hO4sliJa5juprvmc09S1rerOzrJy4NLPpTJNbSOZqiB1M9zHgtcwlrmniC02IPaCvWxkpLKKDo3KPsZ/wC0m+1Xlbj89/Je4uj5pzcvVlAQBAEB1Ts8x5uKYZSyPeA/k9LrneTESwk9+m/nXjryg4V5RS3Z8d5sReUctVExqHue7i4lx7yblevilFJIoPNSMBAEBa3qePX1R+7/AGjFxta/Cj2+4sp8Szcw4Vg9VUOdWeDcubauUlDX7mjTduoW3WXIo1LuMMU849CLGo8zW/cLL3/wv44/rVvTX/8A9er5GMRNxmuOKHBKhtPp5EUjxHpOpunQdOk3NxZU27k7qLnx2ln1mX5pzNgGFuxqphp2cZXht+oE7z5hc+Zesr1VSpub5IoSyy9Nt2JtwLDI6SKzeWLY2tG60UIBNuzxB3ErzulU3VuHUly397+mWzeFg8dgmLjEqGWkfv5FxsDwMc1yR287XfygpavS2KyqLn4r6QpvdgpbNWEHAayenP8AhSEDtad7D52kHzrvW1XpaUZ9aKmsM6B2RQNqsChY7xXiZrujc6WQHf0bl5rUW43cmvR4Iuh5phx7IsKkNg6QnqEwJ+ZTeqXS/wDBsRMyvrMP2TUjmxj8ZJdzIy4ukldawLj7Vg6+A32uTvhCFe/qZlwXPkkN0Uc4V1W6vlfK83fI8vcetzyS4+kr1UIKEVFcEUl8+p49YT/vJ+rjXnNa/Gj2e9ltPgUpmz19V/vEv1jl3rb8GHYvAqfEuD1Onrer98Z9Erh6158ewtp8D32Y43yWL4nSOO6SeSVnVqZIWvHeWlp+AVi/o5tqVVckk/V9esRe9or7aRlZ1NjToIx66ka+LqvO6x7gH6vMulY3Kdrty/St/d8iEl5RZu16tbljB2UsW7lA2BvXoYAXnzgBp8tcnTYOvcupLlv7yye5YM1/sX/y4fUqv/P/AJ+8fpOd8Gw52L1EUDPGle1g6baja57Bx8y9RVqKnBzfIpSyXztmxJuXcKZSRc3ldMTR0iOIDV8zWny15vTKbrXDqS5b+9ls3hYMPYBjIrqSajfv5F2poPAsmvqFuxwcT74FZrFHZqKoufivr2Cm92Cnc34Mcv1s9OeEbzp7WHew/FIXcta3TUoz6/HmVtYZfWyr2Ps8mf6yVec1D84+7wRbDzSEbC85+AyeATO/Fym8JPtZDxZ3O6P2vKXQ1a02o9NHiuPZ19xGEuRqdsuTfvdqeXibanqCSAODJOLm9gPEecdCu0y76WnsS85e1GJxwyy9o3scd7zB9KJcqx/OrtfvJy801nqd/WVR7/8AZsVutfjR7PezFPgRPKGcvvXxmqZI61PPUyNkvwY7lHaZOy3A9h7At25tOntYOPnJLHp3cCKliRtdu2TdBGIQt3Os2cDoO4Mk8+5p7dPWVTpF3/wy7vgZqR5kryj7Gf8AtJvtVpXH57+S9xKPmnNy9WUBAEAQE/yviUtPSxta8gDVYd73Fcq4pRlUbaLE9xDMZpPufUTRfo5Xs+I4j+S6NKe3CMutJkGYasMBAEBa3qePX1R+7/aMXG1r8KPb7iynxNHtr/PE/kx/VtWxpX5Zd/iYnxIKuiQOkx7F/wDL/sl5T/P/AJ+8v/SQL1P+B+F1ctU4c2Bmlvly3Fx3MDvjBdLWa2zTVNc/BEKa35LLxvM2DTSllVJTPkiJYRJHrLSDzm3LTbeOjqXJpW92o5pppPqLG48z5wfM2C08oFNJTMkkIYOTj0F2oizbho3E2Spb3bj5ak0t+8Jx5FfeqEwPkJ4ato3St5N5/aZvYT2lpI/+tdPRq2YypvlvX19cSFRcyabK/Y+zyJ/rJVoah+cfavBEoeac8YTiMmETRzxO0yRODmntHQesHgR0gkL09SnGpBwlwZSng6CzVh8e0/CGTwD8c1pfGOkPbukhJ7bW7w08F5q3qSsrlwnw4Ps5Mua2kc5uGk2PEL1BQX/6nj1hP+8n6uNeb1r8aPZ72XU+BSmbPX1X+8S/WOXetvwYdi8Cp8S4PU6et6v3xn0SuHrXnx7C2nwK9qcYOAY/LUDhHWSF3awyObIB3sLh511I0uls1DrivXjcQziR0NX5fixSrpaw73U7X6ep3KtAB828jvXmIV5Qpyp9ePYXYy8lHbdsb+6WIiFp5tMzT8N9nP8Ak0j4K9DpFHYo7b/V4FVR7yzX+xf/AC4fUrkf5/8AP3k/0ld7AcE8NrX1LhzadnN8uW4HoaHekLqaxW2aSgufgiFNb8lo47mXB5JSyrkpnyREsIkZrLDfnNBLTbeN9upcelQu1HNNNJ9RY3HmeeE5nwSllHg8lKyR9mAxx6CdRFm3DRuJt6ApVLe7lHy1JpbwnEgfqhsD5KSCraNzxyTz+027mect1D4AXR0WtlSpPtXvIVFzJhsq9j7PJn+slWjqH5x93giUPNOb2PMZBBIINwRuII4EHoK9VhNYZQdG5VxSLahhT4JyOWa0Mlta7XD8nM0dtr9Vw4cF5a4pSsrhThw4r3ovT2ke+1GnNJgEkbrEsjhabcLtfGDbs3KNhLavE11vwYl5ppvU7+sqj3/7Niv1r8aPZ72Yp8CmM2ev6v8AeJfrHLvW34MOxeBU+JdOx7NLMz0j6Cqs98bC0B3+JCd1u0tuAewt7VwdTtnQqKtT3Jv1P5lsHlYZKvuN972DT04dqEdPOGnpLSJC2/bYi/bdafS9Lcxn1te4ljCwcrL2JrhAEAQFvZDya/FaCGUXs7X1e1ke3+S4V5dqFaUezwLYxyjQbbMEOFYm+QDmVIEjT0auEg79Qv8ADC2tKrbdBR5x3fAjNYZAF0yAQBAT7Y9manyvVTSVLy1r4dIIaXb9bTwaOoFc3U7epXppQXMnBpPeavabjUOYMRlngcXRuDACQWnmsaDuO/iFbYUZ0qKhPjvMSeWRVbpEuobQqH7heB8q7l/A+S08m62vk7W1Wtx6VwPsFf7X0mN21nuyW7S2cHls/wA90GUcL5PWXVJD5HNEbrGQ+I3Va3ANF+HFZvLKvcXG1jydy7hGSSKenmdUOc9xJc4kuJ4kk3JPnXdilFYRWfLHFhBBsRvBHEW6kayYLlzhn6gzXhPIyPcKrQ14HJuIEzBvAda2/nNv1OXBtrGvQuNqK8nOOPItck0fuQ9oVDg2ENpZpHCUNlBAjcRz3vLd4FuBCXdjWqXLqRW7d7hGSSwUuu+VFhbI89tynK+OcnwaUXNhcseBucAN9iNx+D1Ll6lZOvFSh5y8CcJYNTtJqqLEax09E8ls3OkaWFml/tiLjeHce8nsV9hGtClsVVw4dhiWM7iX7IM9UeVqSWKpe5r3TF4AY524sYOIHWCtHU7KtXqKUFux72ThJJbys8fqW1tVPIw3bJM97Tw3Oe4jd0biutRi404xfFJFb4li7G86UmVoahtTI5pke0tsxzrgNIPijcuXqdnVrzi4LgicJJcSv80VjMRramWM3ZJM97Ta1w55I3HhuXTt4OFKMXxSRB8S5Ml7WKOgw+GOpe/l4maC0Mc7UGXDOcBbe0Dj0rhXWmVZVm4Lc2Wxmsbyj8QrHYhLJK83fI8vce15JPyleghBQiorgiouJ20OhOB+B8o7l/A+S08m62vk9NtVrWv0rhfYK/2vpMbtrPdks2ls4PDZtnnD8o4aWOe41Li+RzQx5BdwY3Va3itb2XJU76zr3FfKXk7kIySRUNVUOq3ukebue4ucesuNyfSV24xUUorkVnm06TcbiFkwXPmjaBQ5owcwSyOFVybXW5NxAmjsdzrWs4gi/U9cG3sa9C524ryc9fItck0fuQtoNDg2ENpppHNlDZQWiNxHPe8t3gW4EJeWFapcupFbt3uEZJLBSy75USLImaH5SrGTtuWeLKwe3YeI39I4jtHVdat3bK4puL48u0lF4ZaG0jaPQY9hs8EErnSP06QY3tHNka47yLDcCuRY6fXpV4zktyz4FkpJo02x7PFHlemmjqZHNc+XUAGOdu0NHFo6wrtSs61eopQW7BGEklvK2zBVNrauokYbskme9pta4c9xG7o3FdahFxpxi+KSIPifmB4tJgdRHURGz43XHUegtPYRcHsKVqUasHCXBhPBeuK7WcPxGilZre2WWB7dBjcbOfGRpLgLcTa/Bedp6ZcQqp43JrxLnNYOe16coCAID0p4XVLmsYLucQ1oHElxsAPOoykoptmTr7LeFjBKSCnH+FG1pPWQOcfO65868TWqdJUlPrZsJYRHdq+VPvpoXCMXnh58XW7dzmfCHyhq2dPuegq7+D3P4mJrKOYDuXrzXPxAEAQBAEAQBAEAQBAEAQBAEAQBAEAQBAEAQBAEAQBAEAQBAEAQBAEAQBAEAQFpbC8pnE6k1kjfxVOeZfg6W274oN+8tXH1a62IdEuL49nzLILfk6CXmi4ICittOQDSPdX0zPxbjedg9o48ZAPcnp6jv4Hd6HS75NdDN7+XwKpx5oqBdwqCAIAgCAIAgCAIAgCAIAgCAIAgCAIAgCAIAgCAIAgCAIAgNxgWVqvMAc6mgfK1hs4iwAJ6LkgE9ncqK1zSovE5YMpN8Da/g1xT9Tf6Wf1Kj7xtv3+JnYY/Brin6m/0s/qT7xtv3+I2GavHcrVeXw11TA+JrzZpNiCR0XBIB7O9XUbqlWeISyGmuJplsEQgCA3+S8qzZtqWwxCzRvkkI5sbeknrPUOk9lyNa6uoW8NqXcuslFZOp8EwmLA4I4IW6Y4xYDpPSST0km5J6yvH1asqs3OXFl6WDOVZkID5ewSAggEEWIO8EHiCOlOAKE2o7LnYUXVVEwugO98Q3ui6y0dMfyt7uHo9P1JTxTqvfyfX8ymUMb0VQu0VhAEAQBAEAQBAEAQBAEAQBAEAQBAEAQBAEAQBAEAQBASvIGSZc3ynfydPHvlmPADjpbfcXEeYDeegHSvLyNvHrk+CJRjkk2as/eCcnQYMTFBEdIkZ40ribbiegnp4uO/hx07ex2s1rne37Pr2EnLkhyGZuuq+Mz/lM6d6PaPLHIZm66r4zP8AlM6d6PaPLGU8/wDhnKUGMHlYJTp5R/jROvbeR7UHp4tO/hwXFjs4rW25rl1/XtClyZGc/wCSpMoTDfylPJvhmHAjjpdbcHAeY8R1Dcs7yNxHqkuKIyjgii3SJI8mZNqM3y6IW2YD+MmcOYwf7ndTRx7BvWrdXdO3jmXHkuslGLZ0xlXLUGVqcQwNsOLnnxnu6XOPX8y8ncXE689uf/helg3KoMhAEAQBAVZtB2Rx4wXT0WmKY73RHdE89JH6Nx9B7N5XXs9UlT8irvXXzXxK5QzwKJxTDJcIkMU8bo5G8WuFj3jrHaNy9FTqwqR2oPKKmsGIrDAQBAEAQBAEAQBAEAQBAEAQBAEAQBAEAQBAEAQEgyLlz76q2On16Guu5zuJ0sFzp7TwF+tat3cdBSc8ZJRWXglW0XODKdhwvD28lSwkskI3Okc02cCeOm97k73Hs46dlaNv7RW3ye9ej69hKUuSIngtC0COa51NdqA3Wux27ovbcuNquuXFvcToRUcLHHOd6T6/Sex0j+nLW7tIV6kpJvPBrG6TXOL6jo7IGYpcyQPklaxpbJpAYCBbS079Tjv3rkW1aVWLbObrenUrGtGnTbaazvx1tckj6z/mCTLdOyWJrHOdKGEPBIsWvPtSN92hZuarpRyusxomn076u6dRtJRb3Y60uafWc34vh7bSS3Ookututdzt/R2rraZrtxXuIUJRjh9Wc7k/SdTVP6btrW0nXhKTaxxaxxS6kSvZ5m9lVGMLxBvK00xDInHe6JzjZoB46b8CPFPZw7N7aOL+0Ud0lvfp+vaeNjLkze4bsOcKt3LTjwVpu3T+VkHUehluBO+/QN+7XnrK6NbK8r2L4mej3lxYVhkWDxNhgjbHGwbmt+cniSekneVw6lSVSTlN5ZYlgzFAyEAQBAEAQBAanMeW6bMsfJ1MQeOg8HtPW143j5j03V1G4qUZbUHgw0nxKTzfsZqMNu+jd4RH7g2Ew83CTzWPYu/bavCe6rufs+RU6b5FY1EDqZxY9rmOabFrgQ4HqIO8LrRkpLKZA81IwEAQBAEAQBAEAQBAEAQBAEAQBAEAQBAEAQE/2HfneP3uT6BXM1b8u+1E4cTZbOhqzLLf9JUfO9U3v5GPZEzHzjL2li2J1HwPqY14G7/Gfd4H1L+nv7dT/l/szJyZnj72IXx8hymp+u/KaLc1otbQer5VKhc9FHGMlWq6H9vqqp0mzhY4Z5t9a6z9zlnr754GxchyemQP1cprvZrha2ge6+RK910sdnGDGlaF9grOr0m1lY4Y5p9b6jC2ci+JU/e76t6ja/ir65Gxr39vqd3+yMfaKLZli99p/s176y/Iy7JHyuXnHQa82XBAEAQBAEAQBAEAQBAafMGV6TMbbVMDHm1g61nt8l45w9Kvo3NWi8wljwMNJ8SqcybDXNu6inBH6KbcfNI0WPcWjvXYoazyqx718Ct0+orLHMrVmAH/AKimkjHurXZ5pG3afSutSuqNXzJJ+Pq4kGmjTLYIhAEAQBAEAQBAEAQBAEAQBAEAQBAEAQE/2HfneP3uT6BXM1b8u+1E4cTZbOPZLL75UfO9U335GPZEzHzjL2mfnOo+B9TGvA3f4z7vA+pf09/bqf8AL/Znhl3J9RmKN0kOjS12k6nEG9geo9BCxSt51FmJbf6xb2U1CrnLWdy+Z+5iybUZeiEk3J6XPDBpcSbkOPUN1mlKtvOmsyMWOs297UdOlnKWd67F1+k+9nH5zp+931b0tfxV9ciOvf2+p3f7Ix9o3sli99p/9i9/ZfkZdkj5XLzjoNebLggCAIAgCAIAgCAIAgCAID8c0PFiLg9BQEUxvZxh2M3L6ZrHH28X4s99m7j5wVuUr+4p8JeveRcUyBYxsJG80tX3Nmb88jP6V0qWtP8A5I+r4P4kHT6iF4rspxPDr/8ATiVo9tE9rvQ02efirfp6pbT547frBFwZE6/DJsNNpoZIj1SMcw/6gFuQqwn5rTI4MRWGAgCAIAgCAIAgCAIAgCAID7ijMxDWgkngALk9wCw2kssySLDMg4jif5Ojlt1vHJDzGQtB8y1Z31vDjNePgZUWWjsw2Y1WW6xtTUPiAa1w0NJc7ngjebAC3YSuPf6jTrU+jgmWRg08kP2kZYqsl1j6uGR4jme5zZmEtcwyEl0biOB3mx4EecLesbmlc0lSmt65deOZGSaeTR0eKOxHSZZTJM82Je4uc43s0EnjusF5jV9KuJXU50qfk7uGMeas+0+gaHq1nQsKdOrUSktrK/k2XxsvwmbB6aRk8ZY4ylwBtvGhovuPWCtO0pyhBqS5nF/qK7o3NxGVGWUo49rPvafhU2MUjGQML3CYOIFuAZIL7z1kelZu4SnBKK5kf6euqNtcynWlhbLXflFCVWKGg1GKUslYbAtJDgb2NiOHSFtaVpVzG6hOrT8nfnhjgzva1q1nWsalOnUTk8YXejebN8sVWdKxlXNI8xQva50zyXOeYyC2NhPE7hc8APMD6i+uaVtSdKC3vl1Z5nz2KbeTo5eXLggCAIAgCAIAgCAIAgCAIAgCAIAgPl7Q8WIBHUeCA0tfk6gxC5ko4CTxPJta74zQCtiF1Whwm/WY2UR+s2Q4XU8IXx+RI/5nEhbMdUuV+rPciOwjS1Owukf4lRO3v0OH0Qr46zW5xXtMdGjVz7Bt/Mrt3QHQ/wAxJ/JXLW+uHt+RjozBk2E1A8WrhPe1w/5Vi1uH7GOjMSTYbXDxZqY97pB9mVNazR5p+z4mOjZ8fgPxD9LS/Hk/tLP3zQ6pez4jo2fo2HV/TLS/Hk/tp980OqXs+I6NmTFsKqj41TAO4PP8goPWqfKLHRszIdg0h8auYO6Eu+d4UHra5Q9vyM9GbKm2EQNtylXK7r0sa30X1KmWtVOUUZ6NG4o9i+HQeNy0nlSW+gAqZavcPhhd3xM9Gje0OzrDKHxaOI+XeT6ZK1p39xLjN+HgZ2USGkoYqEWijZGOpjQ0egBa0pylvk8kjIUQEBj4hQx4lE+KVgfG8Wc08CD/AOcehShOUJKUXhoHN+0DI0uRqhs0d30+sOjeRfSQbhklunduPSO24HqbO8jdQcJbpY3/ABRRKOybH8N+Ifo6X4kn9xV/c1Drl618DPSMfhvxD9HS/Ek/uJ9zUOuXrXwHSM1ez/I8ueKh0rwWU4eTJIBbUSblkd+J7fajj0A23l5G1hsx3y5fFmIxydJ4fQx4bEyKJgZGwWa0cAB/5x6V5Wc5Tk5SeWy8yFE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D50D1A"/>
                </a:solidFill>
              </a:rPr>
              <a:t>7. PŘÍLOHA</a:t>
            </a:r>
          </a:p>
        </p:txBody>
      </p:sp>
    </p:spTree>
    <p:extLst>
      <p:ext uri="{BB962C8B-B14F-4D97-AF65-F5344CB8AC3E}">
        <p14:creationId xmlns:p14="http://schemas.microsoft.com/office/powerpoint/2010/main" val="3995976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81"/>
          <p:cNvGraphicFramePr>
            <a:graphicFrameLocks noChangeAspect="1"/>
          </p:cNvGraphicFramePr>
          <p:nvPr/>
        </p:nvGraphicFramePr>
        <p:xfrm>
          <a:off x="1584322" y="1529925"/>
          <a:ext cx="7464298" cy="490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Závěrečný vzkaz vedení města Brna</a:t>
            </a: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3478" y="1152318"/>
            <a:ext cx="8352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„Průzkum je nyní u konce. Je ještě něco, co byste chtěl/a dodat, vzkázat vedení města Brna?“ (id5)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8D6DDD3-9470-04F7-BC9F-E38A5839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471" y="5434192"/>
            <a:ext cx="1773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soubor; možnost více odpovědí, kategorizované spontánní odpovědi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15F159D0-24CD-4922-7F13-EA4C51B4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868" y="4725144"/>
            <a:ext cx="12951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dirty="0">
                <a:latin typeface="Arial Narrow CE"/>
              </a:rPr>
              <a:t>92 % respondentů neuvedlo žádný vzkaz</a:t>
            </a:r>
          </a:p>
        </p:txBody>
      </p:sp>
    </p:spTree>
    <p:extLst>
      <p:ext uri="{BB962C8B-B14F-4D97-AF65-F5344CB8AC3E}">
        <p14:creationId xmlns:p14="http://schemas.microsoft.com/office/powerpoint/2010/main" val="1299157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190922"/>
              </p:ext>
            </p:extLst>
          </p:nvPr>
        </p:nvGraphicFramePr>
        <p:xfrm>
          <a:off x="4067944" y="1412776"/>
          <a:ext cx="6840760" cy="503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Kvóty a lokality dotazování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8D6DDD3-9470-04F7-BC9F-E38A5839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166" y="5808607"/>
            <a:ext cx="1773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1016, celý soubor</a:t>
            </a:r>
          </a:p>
        </p:txBody>
      </p:sp>
      <p:graphicFrame>
        <p:nvGraphicFramePr>
          <p:cNvPr id="5" name="Object 81">
            <a:extLst>
              <a:ext uri="{FF2B5EF4-FFF2-40B4-BE49-F238E27FC236}">
                <a16:creationId xmlns:a16="http://schemas.microsoft.com/office/drawing/2014/main" id="{0EB0A043-E277-4AE9-B738-EC59348D3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600549"/>
              </p:ext>
            </p:extLst>
          </p:nvPr>
        </p:nvGraphicFramePr>
        <p:xfrm>
          <a:off x="464623" y="1556791"/>
          <a:ext cx="4108103" cy="442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42E2CC8-785C-DD98-9933-100410FD32D0}"/>
              </a:ext>
            </a:extLst>
          </p:cNvPr>
          <p:cNvSpPr txBox="1"/>
          <p:nvPr/>
        </p:nvSpPr>
        <p:spPr>
          <a:xfrm>
            <a:off x="395536" y="2934816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</a:rPr>
              <a:t>TYP NÁVŠTĚVNÍKA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B943D3-2EFD-4498-85D5-14C0FEFB2E0B}"/>
              </a:ext>
            </a:extLst>
          </p:cNvPr>
          <p:cNvSpPr txBox="1"/>
          <p:nvPr/>
        </p:nvSpPr>
        <p:spPr>
          <a:xfrm>
            <a:off x="395536" y="1330896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</a:rPr>
              <a:t>PŮVOD NÁVŠTĚVNÍKA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9FCFEBF-1E86-2626-6F46-3C4FF2B57866}"/>
              </a:ext>
            </a:extLst>
          </p:cNvPr>
          <p:cNvSpPr txBox="1"/>
          <p:nvPr/>
        </p:nvSpPr>
        <p:spPr>
          <a:xfrm>
            <a:off x="5708601" y="1330895"/>
            <a:ext cx="246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</a:rPr>
              <a:t>LOKALITA DOTAZOVÁNÍ</a:t>
            </a:r>
          </a:p>
        </p:txBody>
      </p:sp>
    </p:spTree>
    <p:extLst>
      <p:ext uri="{BB962C8B-B14F-4D97-AF65-F5344CB8AC3E}">
        <p14:creationId xmlns:p14="http://schemas.microsoft.com/office/powerpoint/2010/main" val="2274499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cs-CZ" dirty="0"/>
              <a:t>Typ návštěvníka </a:t>
            </a:r>
            <a:br>
              <a:rPr lang="cs-CZ" dirty="0"/>
            </a:br>
            <a:r>
              <a:rPr lang="cs-CZ" dirty="0"/>
              <a:t>dle vybraných charakteristik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8072"/>
              </p:ext>
            </p:extLst>
          </p:nvPr>
        </p:nvGraphicFramePr>
        <p:xfrm>
          <a:off x="349378" y="1161677"/>
          <a:ext cx="8712968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12685"/>
              </p:ext>
            </p:extLst>
          </p:nvPr>
        </p:nvGraphicFramePr>
        <p:xfrm>
          <a:off x="4524602" y="1337497"/>
          <a:ext cx="5490668" cy="506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696741" y="6045226"/>
            <a:ext cx="2185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 CE"/>
              </a:rPr>
              <a:t>v %, N = 1206, celý soubor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360000" y="1686919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0000" y="33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4716000" y="169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05862" y="2523881"/>
            <a:ext cx="6111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věk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705169" y="3752668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ekonomická aktivita</a:t>
            </a: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361474" y="2574903"/>
            <a:ext cx="82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cílová skupina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43541" y="3379687"/>
            <a:ext cx="11462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původ návštěvníka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705862" y="1755468"/>
            <a:ext cx="827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pohlaví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>
            <a:off x="360000" y="367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357398" y="4141634"/>
            <a:ext cx="7780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domácí - region NUTS 2</a:t>
            </a: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360000" y="511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360000" y="2232000"/>
            <a:ext cx="410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4716000" y="205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2283" y="5397186"/>
            <a:ext cx="938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zahraniční - země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716000" y="457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3168000" y="1512000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7740000" y="1521730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360000" y="1774406"/>
            <a:ext cx="94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typ návštěvníka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60921"/>
              </p:ext>
            </p:extLst>
          </p:nvPr>
        </p:nvGraphicFramePr>
        <p:xfrm>
          <a:off x="4089322" y="1512000"/>
          <a:ext cx="373267" cy="4680000"/>
        </p:xfrm>
        <a:graphic>
          <a:graphicData uri="http://schemas.openxmlformats.org/drawingml/2006/table">
            <a:tbl>
              <a:tblPr/>
              <a:tblGrid>
                <a:gridCol w="37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73522"/>
              </p:ext>
            </p:extLst>
          </p:nvPr>
        </p:nvGraphicFramePr>
        <p:xfrm>
          <a:off x="8637813" y="1512000"/>
          <a:ext cx="301209" cy="4680000"/>
        </p:xfrm>
        <a:graphic>
          <a:graphicData uri="http://schemas.openxmlformats.org/drawingml/2006/table">
            <a:tbl>
              <a:tblPr/>
              <a:tblGrid>
                <a:gridCol w="3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fontAlgn="b"/>
                      <a:endParaRPr lang="cs-CZ" sz="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Line 17">
            <a:extLst>
              <a:ext uri="{FF2B5EF4-FFF2-40B4-BE49-F238E27FC236}">
                <a16:creationId xmlns:a16="http://schemas.microsoft.com/office/drawing/2014/main" id="{0F5DF15B-5E8A-9067-0D21-763023FD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000" y="3312000"/>
            <a:ext cx="4212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908D95A1-130E-982B-E91F-E14FD4C5C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000" y="1499757"/>
            <a:ext cx="0" cy="46800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3B4A5F6D-8F6B-4616-BB37-3EA57034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2000" y="1481474"/>
            <a:ext cx="0" cy="434917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FAA3C5-627A-4D71-D455-EB005BCE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09" y="4747333"/>
            <a:ext cx="82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>
                <a:solidFill>
                  <a:srgbClr val="808080"/>
                </a:solidFill>
                <a:latin typeface="Arial Narrow CE"/>
                <a:cs typeface="Arial" charset="0"/>
              </a:rPr>
              <a:t>zařazení domácnosti</a:t>
            </a:r>
          </a:p>
        </p:txBody>
      </p:sp>
    </p:spTree>
    <p:extLst>
      <p:ext uri="{BB962C8B-B14F-4D97-AF65-F5344CB8AC3E}">
        <p14:creationId xmlns:p14="http://schemas.microsoft.com/office/powerpoint/2010/main" val="4111012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5" name="Picture 7" descr="titulní strana řízlá na šířk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4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4344090"/>
            <a:ext cx="4824536" cy="576262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rgbClr val="D50D1A"/>
                </a:solidFill>
              </a:rPr>
              <a:t>2. SHRNUTÍ HLAVNÍCH ZJIŠTĚNÍ</a:t>
            </a:r>
          </a:p>
        </p:txBody>
      </p:sp>
    </p:spTree>
    <p:extLst>
      <p:ext uri="{BB962C8B-B14F-4D97-AF65-F5344CB8AC3E}">
        <p14:creationId xmlns:p14="http://schemas.microsoft.com/office/powerpoint/2010/main" val="222939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Návštěvníci Brna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AD4BBE0-475E-E55C-7ACA-943A81979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4214"/>
              </p:ext>
            </p:extLst>
          </p:nvPr>
        </p:nvGraphicFramePr>
        <p:xfrm>
          <a:off x="424282" y="1232055"/>
          <a:ext cx="8460000" cy="1034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0614183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0866674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5503197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685556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6716168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C00000"/>
                          </a:solidFill>
                        </a:rPr>
                        <a:t>CÍLOVÉ SKUPINY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 CE"/>
                        </a:rPr>
                        <a:t>rodiny s dětmi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 CE"/>
                        </a:rPr>
                        <a:t>mladí dospělí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 CE"/>
                        </a:rPr>
                        <a:t>prázdná hnízda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 CE"/>
                        </a:rPr>
                        <a:t>studenti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 CE"/>
                        </a:rPr>
                        <a:t>senioři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 CE"/>
                        </a:rPr>
                        <a:t>profesní návštěvníci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CE"/>
                        </a:rPr>
                        <a:t>2024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CE"/>
                        </a:rPr>
                        <a:t>36 %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CE"/>
                        </a:rPr>
                        <a:t>21 %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CE"/>
                        </a:rPr>
                        <a:t>18 %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CE"/>
                        </a:rPr>
                        <a:t>14 %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CE"/>
                        </a:rPr>
                        <a:t>7 %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 CE"/>
                        </a:rPr>
                        <a:t>4 %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3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 CE"/>
                        </a:rPr>
                        <a:t>vs. 2023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 CE"/>
                        </a:rPr>
                        <a:t>+7 %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 CE"/>
                        </a:rPr>
                        <a:t>+1 %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 CE"/>
                        </a:rPr>
                        <a:t>-3 %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 CE"/>
                        </a:rPr>
                        <a:t>-2 %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 CE"/>
                        </a:rPr>
                        <a:t>-2 %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 CE"/>
                        </a:rPr>
                        <a:t>-2 %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9A089D1-0212-455E-BD3F-9E3E564983E2}"/>
              </a:ext>
            </a:extLst>
          </p:cNvPr>
          <p:cNvSpPr txBox="1"/>
          <p:nvPr/>
        </p:nvSpPr>
        <p:spPr>
          <a:xfrm>
            <a:off x="663401" y="2474210"/>
            <a:ext cx="2324806" cy="3740198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Ins="72000">
            <a:noAutofit/>
          </a:bodyPr>
          <a:lstStyle/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muži i ženy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(rovnoměrně)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věku </a:t>
            </a:r>
            <a:r>
              <a:rPr lang="cs-CZ" sz="1200" dirty="0">
                <a:solidFill>
                  <a:schemeClr val="tx1"/>
                </a:solidFill>
              </a:rPr>
              <a:t>25–54 let (68 %)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pracující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(celkem </a:t>
            </a:r>
            <a:r>
              <a:rPr lang="cs-CZ" sz="1200" dirty="0">
                <a:solidFill>
                  <a:schemeClr val="tx1"/>
                </a:solidFill>
              </a:rPr>
              <a:t>77 %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dle zařazení: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mladí bez dětí (36 %)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rodiny s dětmi (38 %)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střední až pokročilý věk bez dětí (</a:t>
            </a:r>
            <a:r>
              <a:rPr lang="cs-CZ" sz="1200" dirty="0"/>
              <a:t>25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FC751E-45EB-51F0-25CB-4E27327B8198}"/>
              </a:ext>
            </a:extLst>
          </p:cNvPr>
          <p:cNvSpPr txBox="1"/>
          <p:nvPr/>
        </p:nvSpPr>
        <p:spPr>
          <a:xfrm>
            <a:off x="663402" y="2474210"/>
            <a:ext cx="2324806" cy="523220"/>
          </a:xfrm>
          <a:prstGeom prst="rect">
            <a:avLst/>
          </a:prstGeom>
          <a:solidFill>
            <a:srgbClr val="FFE3E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TYPICKÝ NÁVŠTĚVNÍK </a:t>
            </a:r>
            <a:br>
              <a:rPr lang="cs-CZ" sz="16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(celek)</a:t>
            </a:r>
          </a:p>
        </p:txBody>
      </p:sp>
      <p:pic>
        <p:nvPicPr>
          <p:cNvPr id="9" name="Obrázek 8" descr="Obsah obrázku klipart, kreslené, úsměv, Kreslený film&#10;&#10;Popis byl vytvořen automaticky">
            <a:extLst>
              <a:ext uri="{FF2B5EF4-FFF2-40B4-BE49-F238E27FC236}">
                <a16:creationId xmlns:a16="http://schemas.microsoft.com/office/drawing/2014/main" id="{A01C941B-5BA1-0B40-F42F-79D3E9AF4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3" y="4145656"/>
            <a:ext cx="399445" cy="399445"/>
          </a:xfrm>
          <a:prstGeom prst="rect">
            <a:avLst/>
          </a:prstGeom>
        </p:spPr>
      </p:pic>
      <p:pic>
        <p:nvPicPr>
          <p:cNvPr id="10" name="Obrázek 9" descr="Obsah obrázku klipart, kreslené, úsměv, emotikona&#10;&#10;Popis byl vytvořen automaticky">
            <a:extLst>
              <a:ext uri="{FF2B5EF4-FFF2-40B4-BE49-F238E27FC236}">
                <a16:creationId xmlns:a16="http://schemas.microsoft.com/office/drawing/2014/main" id="{926C5B5F-5D22-CBAF-2C59-429C3C523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3" y="4642885"/>
            <a:ext cx="399445" cy="399445"/>
          </a:xfrm>
          <a:prstGeom prst="rect">
            <a:avLst/>
          </a:prstGeom>
        </p:spPr>
      </p:pic>
      <p:pic>
        <p:nvPicPr>
          <p:cNvPr id="11" name="Obrázek 10" descr="Obsah obrázku klipart, kreslené, Kreslený film, ilustrace&#10;&#10;Popis byl vytvořen automaticky">
            <a:extLst>
              <a:ext uri="{FF2B5EF4-FFF2-40B4-BE49-F238E27FC236}">
                <a16:creationId xmlns:a16="http://schemas.microsoft.com/office/drawing/2014/main" id="{14763C3D-97E6-D75F-5A57-A76C7A667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3" y="5221084"/>
            <a:ext cx="399445" cy="39944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8A3A175-0DB7-5B39-4B29-4470889501ED}"/>
              </a:ext>
            </a:extLst>
          </p:cNvPr>
          <p:cNvSpPr txBox="1"/>
          <p:nvPr/>
        </p:nvSpPr>
        <p:spPr>
          <a:xfrm>
            <a:off x="3491880" y="2544229"/>
            <a:ext cx="2324806" cy="3670179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Ins="72000">
            <a:noAutofit/>
          </a:bodyPr>
          <a:lstStyle/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jednodenní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návštěva </a:t>
            </a:r>
            <a:r>
              <a:rPr lang="cs-CZ" sz="1200" dirty="0"/>
              <a:t>(59 %)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častěji </a:t>
            </a:r>
            <a:r>
              <a:rPr lang="cs-CZ" sz="1200" dirty="0">
                <a:solidFill>
                  <a:schemeClr val="tx1"/>
                </a:solidFill>
              </a:rPr>
              <a:t>ženy </a:t>
            </a:r>
            <a:r>
              <a:rPr lang="cs-CZ" sz="1200" dirty="0"/>
              <a:t>(55 %)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věku </a:t>
            </a:r>
            <a:r>
              <a:rPr lang="cs-CZ" sz="1200" dirty="0">
                <a:solidFill>
                  <a:schemeClr val="tx1"/>
                </a:solidFill>
              </a:rPr>
              <a:t>25–54 let (69 %)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pracující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(celkem </a:t>
            </a:r>
            <a:r>
              <a:rPr lang="cs-CZ" sz="1200" dirty="0">
                <a:solidFill>
                  <a:schemeClr val="tx1"/>
                </a:solidFill>
              </a:rPr>
              <a:t>75 %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dle zařazení: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mladí bez dětí (31 %)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rodiny s dětmi (</a:t>
            </a:r>
            <a:r>
              <a:rPr lang="cs-CZ" sz="1200" dirty="0"/>
              <a:t>44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4F02AA9-07D9-F164-7191-B9EC9D4B7BA0}"/>
              </a:ext>
            </a:extLst>
          </p:cNvPr>
          <p:cNvSpPr txBox="1"/>
          <p:nvPr/>
        </p:nvSpPr>
        <p:spPr>
          <a:xfrm>
            <a:off x="3491880" y="2470454"/>
            <a:ext cx="2324806" cy="584775"/>
          </a:xfrm>
          <a:prstGeom prst="rect">
            <a:avLst/>
          </a:prstGeom>
          <a:solidFill>
            <a:srgbClr val="FFE3E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TYPICKÝ </a:t>
            </a:r>
            <a:r>
              <a:rPr lang="cs-CZ" sz="1600" dirty="0"/>
              <a:t>DOMÁCÍ</a:t>
            </a:r>
            <a:r>
              <a:rPr lang="cs-CZ" sz="1600" dirty="0">
                <a:solidFill>
                  <a:srgbClr val="C00000"/>
                </a:solidFill>
              </a:rPr>
              <a:t> NÁVŠTĚVNÍK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Obrázek 16" descr="Obsah obrázku klipart, kreslené, úsměv, emotikona&#10;&#10;Popis byl vytvořen automaticky">
            <a:extLst>
              <a:ext uri="{FF2B5EF4-FFF2-40B4-BE49-F238E27FC236}">
                <a16:creationId xmlns:a16="http://schemas.microsoft.com/office/drawing/2014/main" id="{72C331DD-6747-450D-F635-A4EBB551F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90" y="4973771"/>
            <a:ext cx="399445" cy="39944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6833612B-5FD6-38AC-8629-188376D67F19}"/>
              </a:ext>
            </a:extLst>
          </p:cNvPr>
          <p:cNvSpPr txBox="1"/>
          <p:nvPr/>
        </p:nvSpPr>
        <p:spPr>
          <a:xfrm>
            <a:off x="6320360" y="2544229"/>
            <a:ext cx="2324806" cy="3670179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Ins="72000">
            <a:noAutofit/>
          </a:bodyPr>
          <a:lstStyle/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turista s přespáním (71 %)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stejně </a:t>
            </a:r>
            <a:r>
              <a:rPr lang="cs-CZ" sz="1200" dirty="0">
                <a:solidFill>
                  <a:schemeClr val="tx1"/>
                </a:solidFill>
              </a:rPr>
              <a:t>muži </a:t>
            </a:r>
            <a:r>
              <a:rPr lang="cs-CZ" sz="1200" dirty="0"/>
              <a:t>(51 %) i ženy </a:t>
            </a:r>
            <a:br>
              <a:rPr lang="cs-CZ" sz="1200" dirty="0"/>
            </a:br>
            <a:r>
              <a:rPr lang="cs-CZ" sz="1200" dirty="0"/>
              <a:t>(49 %)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věku </a:t>
            </a:r>
            <a:r>
              <a:rPr lang="cs-CZ" sz="1200" dirty="0">
                <a:solidFill>
                  <a:schemeClr val="tx1"/>
                </a:solidFill>
              </a:rPr>
              <a:t>20–54 let (</a:t>
            </a:r>
            <a:r>
              <a:rPr lang="cs-CZ" sz="1200" dirty="0"/>
              <a:t>68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pracující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(celkem </a:t>
            </a:r>
            <a:r>
              <a:rPr lang="cs-CZ" sz="1200" dirty="0">
                <a:solidFill>
                  <a:schemeClr val="tx1"/>
                </a:solidFill>
              </a:rPr>
              <a:t>76 %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dle zařazení: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mladí bez dětí (</a:t>
            </a:r>
            <a:r>
              <a:rPr lang="cs-CZ" sz="1200" dirty="0"/>
              <a:t>42</a:t>
            </a:r>
            <a:r>
              <a:rPr lang="cs-CZ" sz="1200" dirty="0">
                <a:solidFill>
                  <a:schemeClr val="tx1"/>
                </a:solidFill>
              </a:rPr>
              <a:t> %)</a:t>
            </a:r>
          </a:p>
          <a:p>
            <a:pPr marL="432000" lvl="1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</a:rPr>
              <a:t>rodiny s dětmi (32 %)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95BA2CB-8E4D-C923-BF9C-F807116DD34A}"/>
              </a:ext>
            </a:extLst>
          </p:cNvPr>
          <p:cNvSpPr txBox="1"/>
          <p:nvPr/>
        </p:nvSpPr>
        <p:spPr>
          <a:xfrm>
            <a:off x="6320360" y="2470454"/>
            <a:ext cx="2324806" cy="584775"/>
          </a:xfrm>
          <a:prstGeom prst="rect">
            <a:avLst/>
          </a:prstGeom>
          <a:solidFill>
            <a:srgbClr val="FFE3E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TYPICKÝ </a:t>
            </a:r>
            <a:r>
              <a:rPr lang="cs-CZ" sz="1600" dirty="0"/>
              <a:t>ZAHRANIČNÍ </a:t>
            </a:r>
            <a:r>
              <a:rPr lang="cs-CZ" sz="1600" dirty="0">
                <a:solidFill>
                  <a:srgbClr val="C00000"/>
                </a:solidFill>
              </a:rPr>
              <a:t>NÁVŠTĚVNÍK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Obrázek 19" descr="Obsah obrázku klipart, kreslené, úsměv, Kreslený film&#10;&#10;Popis byl vytvořen automaticky">
            <a:extLst>
              <a:ext uri="{FF2B5EF4-FFF2-40B4-BE49-F238E27FC236}">
                <a16:creationId xmlns:a16="http://schemas.microsoft.com/office/drawing/2014/main" id="{10BF4DE7-E5BB-E424-C925-570E7772E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45" y="4607581"/>
            <a:ext cx="399445" cy="39944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447595C3-4846-FA42-26C6-A2E800B0EA13}"/>
              </a:ext>
            </a:extLst>
          </p:cNvPr>
          <p:cNvSpPr txBox="1"/>
          <p:nvPr/>
        </p:nvSpPr>
        <p:spPr>
          <a:xfrm>
            <a:off x="3429301" y="5445224"/>
            <a:ext cx="241782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>
                <a:solidFill>
                  <a:srgbClr val="C00000"/>
                </a:solidFill>
              </a:rPr>
              <a:t>33 % z JM </a:t>
            </a:r>
            <a:r>
              <a:rPr lang="cs-CZ" sz="1200" dirty="0">
                <a:solidFill>
                  <a:srgbClr val="C00000"/>
                </a:solidFill>
              </a:rPr>
              <a:t>kraje </a:t>
            </a:r>
            <a:r>
              <a:rPr lang="cs-CZ" sz="1200" b="1" dirty="0">
                <a:solidFill>
                  <a:srgbClr val="C00000"/>
                </a:solidFill>
              </a:rPr>
              <a:t>(-6 %)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rgbClr val="C00000"/>
                </a:solidFill>
              </a:rPr>
              <a:t>-8 % z Moravy;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rgbClr val="C00000"/>
                </a:solidFill>
              </a:rPr>
              <a:t>+5 % z Čech; +4 % Slezsko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36B0281-1106-C33B-BB8C-DA69C982541A}"/>
              </a:ext>
            </a:extLst>
          </p:cNvPr>
          <p:cNvSpPr txBox="1"/>
          <p:nvPr/>
        </p:nvSpPr>
        <p:spPr>
          <a:xfrm>
            <a:off x="6238078" y="5517232"/>
            <a:ext cx="248936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>
                <a:solidFill>
                  <a:srgbClr val="C00000"/>
                </a:solidFill>
              </a:rPr>
              <a:t>23 % ze Slovenska (-3 %)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rgbClr val="C00000"/>
                </a:solidFill>
              </a:rPr>
              <a:t>+6 % ze sousedních zemí; </a:t>
            </a:r>
            <a:br>
              <a:rPr lang="cs-CZ" sz="1200" dirty="0">
                <a:solidFill>
                  <a:srgbClr val="C00000"/>
                </a:solidFill>
              </a:rPr>
            </a:br>
            <a:r>
              <a:rPr lang="cs-CZ" sz="1200" dirty="0">
                <a:solidFill>
                  <a:srgbClr val="C00000"/>
                </a:solidFill>
              </a:rPr>
              <a:t>-6 % z ostatních států Evropy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542CABB-42ED-0769-D9D7-99F1A2C6F5B4}"/>
              </a:ext>
            </a:extLst>
          </p:cNvPr>
          <p:cNvSpPr txBox="1"/>
          <p:nvPr/>
        </p:nvSpPr>
        <p:spPr>
          <a:xfrm>
            <a:off x="601668" y="5661248"/>
            <a:ext cx="2448272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b="1" dirty="0">
                <a:solidFill>
                  <a:srgbClr val="C00000"/>
                </a:solidFill>
              </a:rPr>
              <a:t>+8 % 35–54 let </a:t>
            </a:r>
            <a:r>
              <a:rPr lang="cs-CZ" sz="1200" dirty="0">
                <a:solidFill>
                  <a:srgbClr val="C00000"/>
                </a:solidFill>
              </a:rPr>
              <a:t>(vs. 2023)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rgbClr val="C00000"/>
                </a:solidFill>
              </a:rPr>
              <a:t>-8 % 20–34 let (vs. 2023)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CD6830E6-B42C-16D3-2C6E-4A63BA9E67E8}"/>
              </a:ext>
            </a:extLst>
          </p:cNvPr>
          <p:cNvCxnSpPr>
            <a:cxnSpLocks/>
          </p:cNvCxnSpPr>
          <p:nvPr/>
        </p:nvCxnSpPr>
        <p:spPr>
          <a:xfrm>
            <a:off x="1177732" y="5589240"/>
            <a:ext cx="12961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4DEBE122-6C2A-5CB0-CF81-1CD3F85E31F6}"/>
              </a:ext>
            </a:extLst>
          </p:cNvPr>
          <p:cNvCxnSpPr>
            <a:cxnSpLocks/>
          </p:cNvCxnSpPr>
          <p:nvPr/>
        </p:nvCxnSpPr>
        <p:spPr>
          <a:xfrm>
            <a:off x="4006209" y="5373216"/>
            <a:ext cx="12961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7583E7D0-77A2-87F7-CF37-78857370DE63}"/>
              </a:ext>
            </a:extLst>
          </p:cNvPr>
          <p:cNvCxnSpPr>
            <a:cxnSpLocks/>
          </p:cNvCxnSpPr>
          <p:nvPr/>
        </p:nvCxnSpPr>
        <p:spPr>
          <a:xfrm>
            <a:off x="6834690" y="5517232"/>
            <a:ext cx="12961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ázek 40" descr="Obsah obrázku klipart, kreslené, úsměv, Kreslený film&#10;&#10;Popis byl vytvořen automaticky">
            <a:extLst>
              <a:ext uri="{FF2B5EF4-FFF2-40B4-BE49-F238E27FC236}">
                <a16:creationId xmlns:a16="http://schemas.microsoft.com/office/drawing/2014/main" id="{313D242B-8D5D-C64B-EBDB-47D8E6266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91" y="4509120"/>
            <a:ext cx="399445" cy="399445"/>
          </a:xfrm>
          <a:prstGeom prst="rect">
            <a:avLst/>
          </a:prstGeom>
        </p:spPr>
      </p:pic>
      <p:pic>
        <p:nvPicPr>
          <p:cNvPr id="42" name="Obrázek 41" descr="Obsah obrázku klipart, kreslené, úsměv, emotikona&#10;&#10;Popis byl vytvořen automaticky">
            <a:extLst>
              <a:ext uri="{FF2B5EF4-FFF2-40B4-BE49-F238E27FC236}">
                <a16:creationId xmlns:a16="http://schemas.microsoft.com/office/drawing/2014/main" id="{112A8448-08D4-748C-6E8C-8B7634949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03" y="5126171"/>
            <a:ext cx="399445" cy="39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2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>
          <a:xfrm>
            <a:off x="388266" y="122267"/>
            <a:ext cx="6552727" cy="9043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/>
              <a:t>SHRNUTÍ – Brno jako cíl návštěvy</a:t>
            </a:r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87B08CD8-5492-481A-9BB2-413D10BFEC1B}"/>
              </a:ext>
            </a:extLst>
          </p:cNvPr>
          <p:cNvSpPr/>
          <p:nvPr/>
        </p:nvSpPr>
        <p:spPr>
          <a:xfrm>
            <a:off x="2139580" y="1488549"/>
            <a:ext cx="6608884" cy="505505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>
                <a:solidFill>
                  <a:srgbClr val="C00000"/>
                </a:solidFill>
                <a:latin typeface="+mn-lt"/>
              </a:rPr>
              <a:t>43 %</a:t>
            </a:r>
            <a:r>
              <a:rPr lang="cs-CZ" sz="1200" b="1" kern="1200" dirty="0">
                <a:latin typeface="+mn-lt"/>
              </a:rPr>
              <a:t> </a:t>
            </a:r>
            <a:r>
              <a:rPr lang="cs-CZ" sz="1200" b="0" kern="1200" dirty="0">
                <a:latin typeface="+mn-lt"/>
              </a:rPr>
              <a:t>přijíždí do Brna </a:t>
            </a:r>
            <a:r>
              <a:rPr lang="cs-CZ" sz="1200" b="1" kern="1200" dirty="0">
                <a:solidFill>
                  <a:srgbClr val="C00000"/>
                </a:solidFill>
                <a:latin typeface="+mn-lt"/>
              </a:rPr>
              <a:t>alespoň jednou za rok </a:t>
            </a:r>
            <a:r>
              <a:rPr lang="cs-CZ" sz="1200" kern="1200" dirty="0">
                <a:latin typeface="+mn-lt"/>
              </a:rPr>
              <a:t>(-3 % vs. 2023; od roku 2018 klesá)</a:t>
            </a:r>
            <a:endParaRPr lang="cs-CZ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>
                <a:latin typeface="+mn-lt"/>
              </a:rPr>
              <a:t>34 %</a:t>
            </a:r>
            <a:r>
              <a:rPr lang="cs-CZ" sz="1200" kern="1200" dirty="0">
                <a:latin typeface="+mn-lt"/>
              </a:rPr>
              <a:t> přijelo </a:t>
            </a:r>
            <a:r>
              <a:rPr lang="cs-CZ" sz="1200" b="1" kern="1200" dirty="0">
                <a:latin typeface="+mn-lt"/>
              </a:rPr>
              <a:t>poprvé</a:t>
            </a:r>
            <a:r>
              <a:rPr lang="cs-CZ" sz="1200" kern="1200" dirty="0">
                <a:latin typeface="+mn-lt"/>
              </a:rPr>
              <a:t> (shodně s rokem 2023; stagnace po dlouhodobém růstu)</a:t>
            </a:r>
            <a:endParaRPr lang="cs-CZ" sz="1200" kern="12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A9E1DE3-5C05-7A07-A00D-9A3CAB5AE24A}"/>
              </a:ext>
            </a:extLst>
          </p:cNvPr>
          <p:cNvSpPr/>
          <p:nvPr/>
        </p:nvSpPr>
        <p:spPr>
          <a:xfrm>
            <a:off x="540000" y="1340768"/>
            <a:ext cx="145600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Frekvence návštěv</a:t>
            </a: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1BAB61D8-BE1D-6ABA-5480-9580E1593168}"/>
              </a:ext>
            </a:extLst>
          </p:cNvPr>
          <p:cNvSpPr/>
          <p:nvPr/>
        </p:nvSpPr>
        <p:spPr>
          <a:xfrm>
            <a:off x="2139580" y="2296365"/>
            <a:ext cx="6608884" cy="311606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>
                <a:solidFill>
                  <a:srgbClr val="C00000"/>
                </a:solidFill>
              </a:rPr>
              <a:t>přímo do Brna 72 % </a:t>
            </a:r>
            <a:r>
              <a:rPr lang="cs-CZ" sz="1200" kern="1200" dirty="0"/>
              <a:t>(-1 % vs. 2023; podobně jako v letech 2017 a 2018)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433E251-332A-3FCF-9EDD-61BDD00C6283}"/>
              </a:ext>
            </a:extLst>
          </p:cNvPr>
          <p:cNvSpPr/>
          <p:nvPr/>
        </p:nvSpPr>
        <p:spPr>
          <a:xfrm>
            <a:off x="540000" y="2146228"/>
            <a:ext cx="1456005" cy="601658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Cíl cesty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E4E18BEE-856F-7C5B-0985-249D11460FEE}"/>
              </a:ext>
            </a:extLst>
          </p:cNvPr>
          <p:cNvSpPr/>
          <p:nvPr/>
        </p:nvSpPr>
        <p:spPr>
          <a:xfrm>
            <a:off x="2139580" y="2910282"/>
            <a:ext cx="6608884" cy="1419601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kern="1200" dirty="0"/>
              <a:t>nejčastěji </a:t>
            </a:r>
            <a:r>
              <a:rPr lang="cs-CZ" sz="1200" b="1" kern="1200" dirty="0">
                <a:solidFill>
                  <a:srgbClr val="C00000"/>
                </a:solidFill>
              </a:rPr>
              <a:t>rekreační (81 %</a:t>
            </a:r>
            <a:r>
              <a:rPr lang="cs-CZ" sz="1200" kern="1200" dirty="0"/>
              <a:t>; -1 %)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kern="1200" dirty="0"/>
              <a:t>zejména </a:t>
            </a:r>
            <a:r>
              <a:rPr lang="cs-CZ" sz="1200" b="1" kern="1200" dirty="0">
                <a:solidFill>
                  <a:srgbClr val="C00000"/>
                </a:solidFill>
              </a:rPr>
              <a:t>historie, památky a architektura </a:t>
            </a:r>
            <a:r>
              <a:rPr lang="cs-CZ" sz="1200" kern="1200" dirty="0">
                <a:solidFill>
                  <a:srgbClr val="C00000"/>
                </a:solidFill>
              </a:rPr>
              <a:t>(</a:t>
            </a:r>
            <a:r>
              <a:rPr lang="cs-CZ" sz="1200" b="1" kern="1200" dirty="0">
                <a:solidFill>
                  <a:srgbClr val="C00000"/>
                </a:solidFill>
              </a:rPr>
              <a:t>59 %</a:t>
            </a:r>
            <a:r>
              <a:rPr lang="cs-CZ" sz="1200" kern="1200" dirty="0"/>
              <a:t>; </a:t>
            </a:r>
            <a:r>
              <a:rPr lang="cs-CZ" sz="1200" dirty="0"/>
              <a:t>+3</a:t>
            </a:r>
            <a:r>
              <a:rPr lang="cs-CZ" sz="1200" kern="1200" dirty="0"/>
              <a:t>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/>
              <a:t>po loňském výrazném nárůstu </a:t>
            </a:r>
            <a:r>
              <a:rPr lang="cs-CZ" sz="1200" b="1" dirty="0"/>
              <a:t>pokles</a:t>
            </a:r>
            <a:r>
              <a:rPr lang="cs-CZ" sz="1200" b="1" kern="1200" dirty="0"/>
              <a:t> podílu </a:t>
            </a:r>
            <a:r>
              <a:rPr lang="cs-CZ" sz="1200" kern="1200" dirty="0"/>
              <a:t>návštěv z důvodu </a:t>
            </a:r>
            <a:r>
              <a:rPr lang="cs-CZ" sz="1200" b="1" kern="1200" dirty="0"/>
              <a:t>restaurací a gastronomie </a:t>
            </a:r>
            <a:r>
              <a:rPr lang="cs-CZ" sz="1200" kern="1200" dirty="0"/>
              <a:t>(25 %; </a:t>
            </a:r>
            <a:r>
              <a:rPr lang="cs-CZ" sz="1200" b="1" dirty="0"/>
              <a:t>-</a:t>
            </a:r>
            <a:r>
              <a:rPr lang="cs-CZ" sz="1200" b="1" kern="1200" dirty="0"/>
              <a:t>3 %</a:t>
            </a:r>
            <a:r>
              <a:rPr lang="cs-CZ" sz="1200" kern="1200" dirty="0"/>
              <a:t>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/>
              <a:t>opětovný pokles </a:t>
            </a:r>
            <a:r>
              <a:rPr lang="cs-CZ" sz="1200" kern="1200" dirty="0"/>
              <a:t>u </a:t>
            </a:r>
            <a:r>
              <a:rPr lang="cs-CZ" sz="1200" b="1" kern="1200" dirty="0"/>
              <a:t>poznávání regionu, folklóru a zvyků </a:t>
            </a:r>
            <a:r>
              <a:rPr lang="cs-CZ" sz="1200" kern="1200" dirty="0"/>
              <a:t>(</a:t>
            </a:r>
            <a:r>
              <a:rPr lang="cs-CZ" sz="1200" dirty="0"/>
              <a:t>18</a:t>
            </a:r>
            <a:r>
              <a:rPr lang="cs-CZ" sz="1200" kern="1200" dirty="0"/>
              <a:t> %; </a:t>
            </a:r>
            <a:r>
              <a:rPr lang="cs-CZ" sz="1200" b="1" kern="1200" dirty="0"/>
              <a:t>-5 %</a:t>
            </a:r>
            <a:r>
              <a:rPr lang="cs-CZ" sz="1200" kern="1200" dirty="0"/>
              <a:t>) a </a:t>
            </a:r>
            <a:r>
              <a:rPr lang="cs-CZ" sz="1200" b="1" kern="1200" dirty="0"/>
              <a:t>aktivního odpočinku, turistiky a sportu </a:t>
            </a:r>
            <a:r>
              <a:rPr lang="cs-CZ" sz="1200" kern="1200" dirty="0"/>
              <a:t>(</a:t>
            </a:r>
            <a:r>
              <a:rPr lang="cs-CZ" sz="1200" dirty="0"/>
              <a:t>7</a:t>
            </a:r>
            <a:r>
              <a:rPr lang="cs-CZ" sz="1200" kern="1200" dirty="0"/>
              <a:t> %; </a:t>
            </a:r>
            <a:r>
              <a:rPr lang="cs-CZ" sz="1200" b="1" kern="1200" dirty="0"/>
              <a:t>-</a:t>
            </a:r>
            <a:r>
              <a:rPr lang="cs-CZ" sz="1200" b="1" dirty="0"/>
              <a:t>3</a:t>
            </a:r>
            <a:r>
              <a:rPr lang="cs-CZ" sz="1200" b="1" kern="1200" dirty="0"/>
              <a:t> %</a:t>
            </a:r>
            <a:r>
              <a:rPr lang="cs-CZ" sz="1200" kern="1200" dirty="0"/>
              <a:t>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/>
              <a:t>aktuální výrazný </a:t>
            </a:r>
            <a:r>
              <a:rPr lang="cs-CZ" sz="1200" b="1" dirty="0"/>
              <a:t>pokles </a:t>
            </a:r>
            <a:r>
              <a:rPr lang="cs-CZ" sz="1200" dirty="0"/>
              <a:t>návštěv z důvodu </a:t>
            </a:r>
            <a:r>
              <a:rPr lang="cs-CZ" sz="1200" b="1" dirty="0"/>
              <a:t>nákupů</a:t>
            </a:r>
            <a:r>
              <a:rPr lang="cs-CZ" sz="1200" dirty="0"/>
              <a:t> (5 %;</a:t>
            </a:r>
            <a:r>
              <a:rPr lang="cs-CZ" sz="1200" b="1" dirty="0"/>
              <a:t> -8 %</a:t>
            </a:r>
            <a:r>
              <a:rPr lang="cs-CZ" sz="1200" dirty="0"/>
              <a:t>)</a:t>
            </a:r>
            <a:endParaRPr lang="cs-CZ" sz="1200" kern="1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8E402C4-6105-D652-F9FB-B6876FE824D3}"/>
              </a:ext>
            </a:extLst>
          </p:cNvPr>
          <p:cNvSpPr/>
          <p:nvPr/>
        </p:nvSpPr>
        <p:spPr>
          <a:xfrm>
            <a:off x="540000" y="2959134"/>
            <a:ext cx="1456005" cy="1316388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Důvody návštěvy</a:t>
            </a: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54FC44AF-16DB-C851-B994-FBC9BE6ABDFA}"/>
              </a:ext>
            </a:extLst>
          </p:cNvPr>
          <p:cNvSpPr/>
          <p:nvPr/>
        </p:nvSpPr>
        <p:spPr>
          <a:xfrm>
            <a:off x="2139580" y="4632194"/>
            <a:ext cx="6608884" cy="505505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>
                <a:solidFill>
                  <a:schemeClr val="tx1"/>
                </a:solidFill>
              </a:rPr>
              <a:t>nejnavštěvovanějšími </a:t>
            </a:r>
            <a:r>
              <a:rPr lang="cs-CZ" sz="1200" kern="1200" dirty="0"/>
              <a:t>zůstávají </a:t>
            </a:r>
            <a:r>
              <a:rPr lang="cs-CZ" sz="1200" b="1" kern="1200" dirty="0">
                <a:solidFill>
                  <a:srgbClr val="C00000"/>
                </a:solidFill>
              </a:rPr>
              <a:t>Špilberk (</a:t>
            </a:r>
            <a:r>
              <a:rPr lang="cs-CZ" sz="1200" b="1" dirty="0">
                <a:solidFill>
                  <a:srgbClr val="C00000"/>
                </a:solidFill>
              </a:rPr>
              <a:t>43</a:t>
            </a:r>
            <a:r>
              <a:rPr lang="cs-CZ" sz="1200" b="1" kern="1200" dirty="0">
                <a:solidFill>
                  <a:srgbClr val="C00000"/>
                </a:solidFill>
              </a:rPr>
              <a:t> %), Petrov (33 %) a centrum města (29 %)</a:t>
            </a:r>
            <a:endParaRPr lang="cs-CZ" sz="1200" kern="1200" dirty="0">
              <a:solidFill>
                <a:srgbClr val="C00000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/>
              <a:t>15 %</a:t>
            </a:r>
            <a:r>
              <a:rPr lang="cs-CZ" sz="1200" kern="1200" dirty="0"/>
              <a:t> </a:t>
            </a:r>
            <a:r>
              <a:rPr lang="cs-CZ" sz="1200" b="1" dirty="0"/>
              <a:t>Brněnská přehrada a 15 % Zelný trh</a:t>
            </a:r>
            <a:endParaRPr lang="cs-CZ" sz="1200" kern="12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342984E-5FFC-7A77-729E-EAEF4FC4BA59}"/>
              </a:ext>
            </a:extLst>
          </p:cNvPr>
          <p:cNvSpPr/>
          <p:nvPr/>
        </p:nvSpPr>
        <p:spPr>
          <a:xfrm>
            <a:off x="537234" y="4486770"/>
            <a:ext cx="145600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Navštívená místa</a:t>
            </a: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F3593C96-C284-5A0D-043E-B4F01BD9EE34}"/>
              </a:ext>
            </a:extLst>
          </p:cNvPr>
          <p:cNvSpPr/>
          <p:nvPr/>
        </p:nvSpPr>
        <p:spPr>
          <a:xfrm>
            <a:off x="2139580" y="5440011"/>
            <a:ext cx="6608884" cy="505505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>
                <a:solidFill>
                  <a:srgbClr val="C00000"/>
                </a:solidFill>
              </a:rPr>
              <a:t>8</a:t>
            </a:r>
            <a:r>
              <a:rPr lang="cs-CZ" sz="1200" b="1" dirty="0">
                <a:solidFill>
                  <a:srgbClr val="C00000"/>
                </a:solidFill>
              </a:rPr>
              <a:t>4</a:t>
            </a:r>
            <a:r>
              <a:rPr lang="cs-CZ" sz="1200" b="1" kern="1200" dirty="0">
                <a:solidFill>
                  <a:srgbClr val="C00000"/>
                </a:solidFill>
              </a:rPr>
              <a:t> % má zájem o návrat </a:t>
            </a:r>
            <a:r>
              <a:rPr lang="cs-CZ" sz="1200" b="1" kern="1200" dirty="0"/>
              <a:t>do Brna </a:t>
            </a:r>
            <a:r>
              <a:rPr lang="cs-CZ" sz="1200" kern="1200" dirty="0"/>
              <a:t>jako turista</a:t>
            </a:r>
            <a:r>
              <a:rPr lang="cs-CZ" sz="1200" b="0" kern="1200" dirty="0"/>
              <a:t> (+1 %)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kern="1200" dirty="0"/>
              <a:t>pouze 2 % by se do Brna jako turisti nevrátili (stejně jako v roce 2023)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983989B-E79F-9BBD-CCF4-47BD5B54746F}"/>
              </a:ext>
            </a:extLst>
          </p:cNvPr>
          <p:cNvSpPr/>
          <p:nvPr/>
        </p:nvSpPr>
        <p:spPr>
          <a:xfrm>
            <a:off x="540000" y="5292230"/>
            <a:ext cx="145600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Návrat do Brna</a:t>
            </a:r>
          </a:p>
        </p:txBody>
      </p:sp>
    </p:spTree>
    <p:extLst>
      <p:ext uri="{BB962C8B-B14F-4D97-AF65-F5344CB8AC3E}">
        <p14:creationId xmlns:p14="http://schemas.microsoft.com/office/powerpoint/2010/main" val="330152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>
          <a:xfrm>
            <a:off x="388266" y="122267"/>
            <a:ext cx="6552727" cy="9043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/>
              <a:t>SHRNUTÍ – Návštěvnické zvyklosti</a:t>
            </a:r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87B08CD8-5492-481A-9BB2-413D10BFEC1B}"/>
              </a:ext>
            </a:extLst>
          </p:cNvPr>
          <p:cNvSpPr/>
          <p:nvPr/>
        </p:nvSpPr>
        <p:spPr>
          <a:xfrm>
            <a:off x="2139140" y="1355029"/>
            <a:ext cx="6609324" cy="699404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0" kern="1200" dirty="0">
                <a:latin typeface="+mn-lt"/>
              </a:rPr>
              <a:t>hlavním zdrojem jsou </a:t>
            </a:r>
            <a:r>
              <a:rPr lang="cs-CZ" sz="1200" b="1" kern="1200" dirty="0">
                <a:solidFill>
                  <a:srgbClr val="C00000"/>
                </a:solidFill>
                <a:latin typeface="+mn-lt"/>
              </a:rPr>
              <a:t>oficiální internetové stránky </a:t>
            </a:r>
            <a:r>
              <a:rPr lang="cs-CZ" sz="1200" b="1" kern="1200" dirty="0">
                <a:latin typeface="+mn-lt"/>
              </a:rPr>
              <a:t>o Brně, Jižní Moravě či ČR (</a:t>
            </a:r>
            <a:r>
              <a:rPr lang="cs-CZ" sz="1200" b="1" dirty="0"/>
              <a:t>28</a:t>
            </a:r>
            <a:r>
              <a:rPr lang="cs-CZ" sz="1200" b="1" kern="1200" dirty="0">
                <a:latin typeface="+mn-lt"/>
              </a:rPr>
              <a:t>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0" kern="1200" dirty="0">
                <a:latin typeface="+mn-lt"/>
              </a:rPr>
              <a:t>často </a:t>
            </a:r>
            <a:r>
              <a:rPr lang="cs-CZ" sz="1200" b="1" kern="1200" dirty="0">
                <a:latin typeface="+mn-lt"/>
              </a:rPr>
              <a:t>doporučení známých</a:t>
            </a:r>
            <a:r>
              <a:rPr lang="cs-CZ" sz="1200" b="0" kern="1200" dirty="0">
                <a:latin typeface="+mn-lt"/>
              </a:rPr>
              <a:t>, kteří už Brno navštívili (</a:t>
            </a:r>
            <a:r>
              <a:rPr lang="cs-CZ" sz="1200" dirty="0"/>
              <a:t>19</a:t>
            </a:r>
            <a:r>
              <a:rPr lang="cs-CZ" sz="1200" b="0" kern="1200" dirty="0">
                <a:latin typeface="+mn-lt"/>
              </a:rPr>
              <a:t> %) či </a:t>
            </a:r>
            <a:r>
              <a:rPr lang="cs-CZ" sz="1200" b="1" kern="1200" dirty="0">
                <a:latin typeface="+mn-lt"/>
              </a:rPr>
              <a:t>vlastní zkušenost </a:t>
            </a:r>
            <a:r>
              <a:rPr lang="cs-CZ" sz="1200" b="0" kern="1200" dirty="0">
                <a:latin typeface="+mn-lt"/>
              </a:rPr>
              <a:t>(</a:t>
            </a:r>
            <a:r>
              <a:rPr lang="cs-CZ" sz="1200" dirty="0"/>
              <a:t>17</a:t>
            </a:r>
            <a:r>
              <a:rPr lang="cs-CZ" sz="1200" b="0" kern="1200" dirty="0">
                <a:latin typeface="+mn-lt"/>
              </a:rPr>
              <a:t> %) 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0" kern="1200" dirty="0">
                <a:latin typeface="+mn-lt"/>
              </a:rPr>
              <a:t>13 % sociální sítě a 11 % cestovatelské portály </a:t>
            </a: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1BAB61D8-BE1D-6ABA-5480-9580E1593168}"/>
              </a:ext>
            </a:extLst>
          </p:cNvPr>
          <p:cNvSpPr/>
          <p:nvPr/>
        </p:nvSpPr>
        <p:spPr>
          <a:xfrm>
            <a:off x="2139580" y="2324965"/>
            <a:ext cx="6609324" cy="311606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/>
              <a:t>zařizují </a:t>
            </a:r>
            <a:r>
              <a:rPr lang="cs-CZ" sz="1200" b="1" dirty="0">
                <a:solidFill>
                  <a:srgbClr val="C00000"/>
                </a:solidFill>
              </a:rPr>
              <a:t>převážně sami</a:t>
            </a:r>
            <a:r>
              <a:rPr lang="cs-CZ" sz="1200" b="1" dirty="0"/>
              <a:t> (92 %</a:t>
            </a:r>
            <a:r>
              <a:rPr lang="cs-CZ" sz="1200" dirty="0"/>
              <a:t>; -3 % vs. 2023)</a:t>
            </a:r>
            <a:endParaRPr lang="cs-CZ" sz="1200" kern="1200" dirty="0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E4E18BEE-856F-7C5B-0985-249D11460FEE}"/>
              </a:ext>
            </a:extLst>
          </p:cNvPr>
          <p:cNvSpPr/>
          <p:nvPr/>
        </p:nvSpPr>
        <p:spPr>
          <a:xfrm>
            <a:off x="2139580" y="2907104"/>
            <a:ext cx="6609324" cy="699404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dirty="0">
                <a:solidFill>
                  <a:srgbClr val="C00000"/>
                </a:solidFill>
              </a:rPr>
              <a:t>5</a:t>
            </a:r>
            <a:r>
              <a:rPr lang="cs-CZ" sz="1200" b="1" kern="1200" dirty="0">
                <a:solidFill>
                  <a:srgbClr val="C00000"/>
                </a:solidFill>
              </a:rPr>
              <a:t>6 %</a:t>
            </a:r>
            <a:r>
              <a:rPr lang="cs-CZ" sz="1200" kern="1200" dirty="0"/>
              <a:t> přicestovalo do Brna </a:t>
            </a:r>
            <a:r>
              <a:rPr lang="cs-CZ" sz="1200" b="1" kern="1200" dirty="0">
                <a:solidFill>
                  <a:srgbClr val="C00000"/>
                </a:solidFill>
              </a:rPr>
              <a:t>autem</a:t>
            </a:r>
            <a:r>
              <a:rPr lang="cs-CZ" sz="1200" kern="1200" dirty="0"/>
              <a:t> (+10 %)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kern="1200" dirty="0"/>
              <a:t>celkově se </a:t>
            </a:r>
            <a:r>
              <a:rPr lang="cs-CZ" sz="1200" b="1" kern="1200" dirty="0"/>
              <a:t>podíl osobní dopravy od roku 2018 zvyšuje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dirty="0"/>
              <a:t>29</a:t>
            </a:r>
            <a:r>
              <a:rPr lang="cs-CZ" sz="1200" b="1" kern="1200" dirty="0"/>
              <a:t> % vlakem </a:t>
            </a:r>
            <a:r>
              <a:rPr lang="cs-CZ" sz="1200" kern="1200" dirty="0"/>
              <a:t>(-4 %), 12 % linkovým autobusem (-1 %)</a:t>
            </a: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54FC44AF-16DB-C851-B994-FBC9BE6ABDFA}"/>
              </a:ext>
            </a:extLst>
          </p:cNvPr>
          <p:cNvSpPr/>
          <p:nvPr/>
        </p:nvSpPr>
        <p:spPr>
          <a:xfrm>
            <a:off x="2139140" y="3877041"/>
            <a:ext cx="6609324" cy="865603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dirty="0">
                <a:solidFill>
                  <a:srgbClr val="C00000"/>
                </a:solidFill>
              </a:rPr>
              <a:t>65</a:t>
            </a:r>
            <a:r>
              <a:rPr lang="cs-CZ" sz="1200" b="1" kern="1200" dirty="0">
                <a:solidFill>
                  <a:srgbClr val="C00000"/>
                </a:solidFill>
              </a:rPr>
              <a:t> %</a:t>
            </a:r>
            <a:r>
              <a:rPr lang="cs-CZ" sz="1200" kern="1200" dirty="0"/>
              <a:t> (+8 %) přijelo do Brna </a:t>
            </a:r>
            <a:r>
              <a:rPr lang="cs-CZ" sz="1200" b="1" kern="1200" dirty="0">
                <a:solidFill>
                  <a:srgbClr val="C00000"/>
                </a:solidFill>
              </a:rPr>
              <a:t>s někým blízkým </a:t>
            </a:r>
            <a:r>
              <a:rPr lang="cs-CZ" sz="1200" kern="1200" dirty="0"/>
              <a:t>(</a:t>
            </a:r>
            <a:r>
              <a:rPr lang="cs-CZ" sz="1200" dirty="0"/>
              <a:t>28</a:t>
            </a:r>
            <a:r>
              <a:rPr lang="cs-CZ" sz="1200" kern="1200" dirty="0"/>
              <a:t> % s partnerem/</a:t>
            </a:r>
            <a:r>
              <a:rPr lang="cs-CZ" sz="1200" kern="1200" dirty="0" err="1"/>
              <a:t>kou</a:t>
            </a:r>
            <a:r>
              <a:rPr lang="cs-CZ" sz="1200" kern="1200" dirty="0"/>
              <a:t>, </a:t>
            </a:r>
            <a:r>
              <a:rPr lang="cs-CZ" sz="1200" dirty="0"/>
              <a:t>31</a:t>
            </a:r>
            <a:r>
              <a:rPr lang="cs-CZ" sz="1200" kern="1200" dirty="0"/>
              <a:t> % s rodinou, 6 % sami s dětmi)</a:t>
            </a: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cs-CZ" sz="1200" b="1" dirty="0"/>
              <a:t>18</a:t>
            </a:r>
            <a:r>
              <a:rPr lang="cs-CZ" sz="1200" b="1" kern="1200" dirty="0"/>
              <a:t> %</a:t>
            </a:r>
            <a:r>
              <a:rPr lang="cs-CZ" sz="1200" kern="1200" dirty="0"/>
              <a:t> přijelo do Brna </a:t>
            </a:r>
            <a:r>
              <a:rPr lang="cs-CZ" sz="1200" b="1" kern="1200" dirty="0"/>
              <a:t>samostatně </a:t>
            </a:r>
            <a:r>
              <a:rPr lang="cs-CZ" sz="1200" kern="1200" dirty="0"/>
              <a:t>(-4 %)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dirty="0"/>
              <a:t>s</a:t>
            </a:r>
            <a:r>
              <a:rPr lang="cs-CZ" sz="1200" b="1" kern="1200" dirty="0"/>
              <a:t> přáteli, kolegy či ve skupině </a:t>
            </a:r>
            <a:r>
              <a:rPr lang="cs-CZ" sz="1200" kern="1200" dirty="0"/>
              <a:t>turistů přijelo celkem </a:t>
            </a:r>
            <a:r>
              <a:rPr lang="cs-CZ" sz="1200" b="1" dirty="0"/>
              <a:t>17</a:t>
            </a:r>
            <a:r>
              <a:rPr lang="cs-CZ" sz="1200" b="1" kern="1200" dirty="0"/>
              <a:t> %</a:t>
            </a:r>
            <a:r>
              <a:rPr lang="cs-CZ" sz="1200" kern="1200" dirty="0"/>
              <a:t> (-4 %)</a:t>
            </a: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F3593C96-C284-5A0D-043E-B4F01BD9EE34}"/>
              </a:ext>
            </a:extLst>
          </p:cNvPr>
          <p:cNvSpPr/>
          <p:nvPr/>
        </p:nvSpPr>
        <p:spPr>
          <a:xfrm>
            <a:off x="2139140" y="4930077"/>
            <a:ext cx="6609324" cy="1253402"/>
          </a:xfrm>
          <a:custGeom>
            <a:avLst/>
            <a:gdLst>
              <a:gd name="connsiteX0" fmla="*/ 0 w 752652"/>
              <a:gd name="connsiteY0" fmla="*/ 0 h 6464860"/>
              <a:gd name="connsiteX1" fmla="*/ 752652 w 752652"/>
              <a:gd name="connsiteY1" fmla="*/ 0 h 6464860"/>
              <a:gd name="connsiteX2" fmla="*/ 752652 w 752652"/>
              <a:gd name="connsiteY2" fmla="*/ 6464860 h 6464860"/>
              <a:gd name="connsiteX3" fmla="*/ 0 w 752652"/>
              <a:gd name="connsiteY3" fmla="*/ 6464860 h 6464860"/>
              <a:gd name="connsiteX4" fmla="*/ 0 w 752652"/>
              <a:gd name="connsiteY4" fmla="*/ 0 h 6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652" h="6464860">
                <a:moveTo>
                  <a:pt x="752652" y="4"/>
                </a:moveTo>
                <a:lnTo>
                  <a:pt x="752652" y="6464856"/>
                </a:lnTo>
                <a:lnTo>
                  <a:pt x="0" y="6464856"/>
                </a:lnTo>
                <a:lnTo>
                  <a:pt x="0" y="4"/>
                </a:lnTo>
                <a:lnTo>
                  <a:pt x="752652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sp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/>
              <a:t>přespávající </a:t>
            </a:r>
            <a:r>
              <a:rPr lang="cs-CZ" sz="1200" kern="1200" dirty="0"/>
              <a:t>turisté</a:t>
            </a:r>
            <a:r>
              <a:rPr lang="cs-CZ" sz="1200" b="1" kern="1200" dirty="0"/>
              <a:t> </a:t>
            </a:r>
            <a:r>
              <a:rPr lang="cs-CZ" sz="1200" kern="1200" dirty="0"/>
              <a:t>v Brně stráví nejčastěji </a:t>
            </a:r>
            <a:r>
              <a:rPr lang="cs-CZ" sz="1200" b="1" kern="1200" dirty="0">
                <a:solidFill>
                  <a:srgbClr val="C00000"/>
                </a:solidFill>
              </a:rPr>
              <a:t>dvě noci (</a:t>
            </a:r>
            <a:r>
              <a:rPr lang="cs-CZ" sz="1200" b="1" dirty="0">
                <a:solidFill>
                  <a:srgbClr val="C00000"/>
                </a:solidFill>
              </a:rPr>
              <a:t>29</a:t>
            </a:r>
            <a:r>
              <a:rPr lang="cs-CZ" sz="1200" b="1" kern="1200" dirty="0">
                <a:solidFill>
                  <a:srgbClr val="C00000"/>
                </a:solidFill>
              </a:rPr>
              <a:t> %</a:t>
            </a:r>
            <a:r>
              <a:rPr lang="cs-CZ" sz="1200" kern="1200" dirty="0"/>
              <a:t>; </a:t>
            </a:r>
            <a:r>
              <a:rPr lang="cs-CZ" sz="1200" dirty="0"/>
              <a:t>-1</a:t>
            </a:r>
            <a:r>
              <a:rPr lang="cs-CZ" sz="1200" kern="1200" dirty="0"/>
              <a:t> %) či </a:t>
            </a:r>
            <a:r>
              <a:rPr lang="cs-CZ" sz="1200" b="1" kern="1200" dirty="0">
                <a:solidFill>
                  <a:srgbClr val="C00000"/>
                </a:solidFill>
              </a:rPr>
              <a:t>tři až čtyři noci (29 %</a:t>
            </a:r>
            <a:r>
              <a:rPr lang="cs-CZ" sz="1200" kern="1200" dirty="0"/>
              <a:t>; +2 %)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kern="1200" dirty="0">
                <a:solidFill>
                  <a:schemeClr val="tx1"/>
                </a:solidFill>
              </a:rPr>
              <a:t>jednu noc </a:t>
            </a:r>
            <a:r>
              <a:rPr lang="cs-CZ" sz="1200" kern="1200" dirty="0"/>
              <a:t>zde přespí </a:t>
            </a:r>
            <a:r>
              <a:rPr lang="cs-CZ" sz="1200" b="1" kern="1200" dirty="0"/>
              <a:t>27 %</a:t>
            </a:r>
            <a:r>
              <a:rPr lang="cs-CZ" sz="1200" kern="1200" dirty="0"/>
              <a:t> (-2 %), </a:t>
            </a:r>
            <a:r>
              <a:rPr lang="cs-CZ" sz="1200" b="1" kern="1200" dirty="0"/>
              <a:t>pět a více nocí 14 % </a:t>
            </a:r>
            <a:r>
              <a:rPr lang="cs-CZ" sz="1200" kern="1200" dirty="0"/>
              <a:t>(+1 %)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dirty="0"/>
              <a:t>c</a:t>
            </a:r>
            <a:r>
              <a:rPr lang="cs-CZ" sz="1200" kern="1200" dirty="0"/>
              <a:t>elkový </a:t>
            </a:r>
            <a:r>
              <a:rPr lang="cs-CZ" sz="1200" b="1" kern="1200" dirty="0"/>
              <a:t>průměr</a:t>
            </a:r>
            <a:r>
              <a:rPr lang="cs-CZ" sz="1200" kern="1200" dirty="0"/>
              <a:t> je </a:t>
            </a:r>
            <a:r>
              <a:rPr lang="cs-CZ" sz="1200" b="1" kern="1200" dirty="0"/>
              <a:t>2,9 noci </a:t>
            </a:r>
            <a:r>
              <a:rPr lang="cs-CZ" sz="1200" kern="1200" dirty="0"/>
              <a:t>(shodně s 2023)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kern="1200" dirty="0"/>
              <a:t>nejčastěji v klasickém </a:t>
            </a:r>
            <a:r>
              <a:rPr lang="cs-CZ" sz="1200" b="1" kern="1200" dirty="0">
                <a:solidFill>
                  <a:srgbClr val="C00000"/>
                </a:solidFill>
              </a:rPr>
              <a:t>komerčním zařízení 60 % </a:t>
            </a:r>
            <a:r>
              <a:rPr lang="cs-CZ" sz="1200" kern="1200" dirty="0"/>
              <a:t>(shodně s 2023) 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200" b="1" dirty="0"/>
              <a:t>u</a:t>
            </a:r>
            <a:r>
              <a:rPr lang="cs-CZ" sz="1200" b="1" kern="1200" dirty="0"/>
              <a:t> známých či příbuzných 20 % </a:t>
            </a:r>
            <a:r>
              <a:rPr lang="cs-CZ" sz="1200" kern="1200" dirty="0"/>
              <a:t>(-4 %), pronajatý </a:t>
            </a:r>
            <a:r>
              <a:rPr lang="cs-CZ" sz="1200" b="1" kern="1200" dirty="0"/>
              <a:t>pokoj či byt v soukromí 17 % </a:t>
            </a:r>
            <a:r>
              <a:rPr lang="cs-CZ" sz="1200" kern="1200" dirty="0"/>
              <a:t>(+2 %)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411C682-7DA0-6B31-34BD-F2EC8367B039}"/>
              </a:ext>
            </a:extLst>
          </p:cNvPr>
          <p:cNvSpPr/>
          <p:nvPr/>
        </p:nvSpPr>
        <p:spPr>
          <a:xfrm>
            <a:off x="540000" y="1355028"/>
            <a:ext cx="1456005" cy="699404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Informační zdroje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423965B-9717-CE2C-E1C6-336C69206208}"/>
              </a:ext>
            </a:extLst>
          </p:cNvPr>
          <p:cNvSpPr/>
          <p:nvPr/>
        </p:nvSpPr>
        <p:spPr>
          <a:xfrm>
            <a:off x="540000" y="2324965"/>
            <a:ext cx="1456005" cy="311606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dirty="0">
                <a:solidFill>
                  <a:srgbClr val="C00000"/>
                </a:solidFill>
              </a:rPr>
              <a:t>Organizace cesty</a:t>
            </a:r>
            <a:endParaRPr lang="cs-CZ" sz="1600" kern="1200" dirty="0">
              <a:solidFill>
                <a:srgbClr val="C00000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8FD1263-E450-3C1E-ABFF-47EE87096837}"/>
              </a:ext>
            </a:extLst>
          </p:cNvPr>
          <p:cNvSpPr/>
          <p:nvPr/>
        </p:nvSpPr>
        <p:spPr>
          <a:xfrm>
            <a:off x="540000" y="2907104"/>
            <a:ext cx="1456005" cy="699404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Doprava do Brna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BCE57BC-8839-5FB0-3398-CBD860AE2905}"/>
              </a:ext>
            </a:extLst>
          </p:cNvPr>
          <p:cNvSpPr/>
          <p:nvPr/>
        </p:nvSpPr>
        <p:spPr>
          <a:xfrm>
            <a:off x="540000" y="3877041"/>
            <a:ext cx="1456005" cy="865603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Doprovod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C6E8E2B-528A-4003-E636-CB60BCE95B91}"/>
              </a:ext>
            </a:extLst>
          </p:cNvPr>
          <p:cNvSpPr/>
          <p:nvPr/>
        </p:nvSpPr>
        <p:spPr>
          <a:xfrm>
            <a:off x="540000" y="5013176"/>
            <a:ext cx="1456005" cy="109161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887" tIns="76407" rIns="106887" bIns="7640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kern="1200" dirty="0">
                <a:solidFill>
                  <a:srgbClr val="C00000"/>
                </a:solidFill>
              </a:rPr>
              <a:t>Ubytování</a:t>
            </a:r>
          </a:p>
        </p:txBody>
      </p:sp>
    </p:spTree>
    <p:extLst>
      <p:ext uri="{BB962C8B-B14F-4D97-AF65-F5344CB8AC3E}">
        <p14:creationId xmlns:p14="http://schemas.microsoft.com/office/powerpoint/2010/main" val="2012076722"/>
      </p:ext>
    </p:extLst>
  </p:cSld>
  <p:clrMapOvr>
    <a:masterClrMapping/>
  </p:clrMapOvr>
</p:sld>
</file>

<file path=ppt/theme/theme1.xml><?xml version="1.0" encoding="utf-8"?>
<a:theme xmlns:a="http://schemas.openxmlformats.org/drawingml/2006/main" name="PP_print_šablona_final">
  <a:themeElements>
    <a:clrScheme name="Vlastní 9">
      <a:dk1>
        <a:srgbClr val="000000"/>
      </a:dk1>
      <a:lt1>
        <a:srgbClr val="FFFFFF"/>
      </a:lt1>
      <a:dk2>
        <a:srgbClr val="000000"/>
      </a:dk2>
      <a:lt2>
        <a:srgbClr val="939598"/>
      </a:lt2>
      <a:accent1>
        <a:srgbClr val="003300"/>
      </a:accent1>
      <a:accent2>
        <a:srgbClr val="66FF33"/>
      </a:accent2>
      <a:accent3>
        <a:srgbClr val="FF7575"/>
      </a:accent3>
      <a:accent4>
        <a:srgbClr val="B40000"/>
      </a:accent4>
      <a:accent5>
        <a:srgbClr val="BFBFBF"/>
      </a:accent5>
      <a:accent6>
        <a:srgbClr val="BFBFBF"/>
      </a:accent6>
      <a:hlink>
        <a:srgbClr val="0070C0"/>
      </a:hlink>
      <a:folHlink>
        <a:srgbClr val="FF0000"/>
      </a:folHlink>
    </a:clrScheme>
    <a:fontScheme name="PP_print_šablona_final">
      <a:majorFont>
        <a:latin typeface="Arial Narrow"/>
        <a:ea typeface=""/>
        <a:cs typeface=""/>
      </a:majorFont>
      <a:minorFont>
        <a:latin typeface="Arial Narrow CE"/>
        <a:ea typeface=""/>
        <a:cs typeface=""/>
      </a:minorFont>
    </a:fontScheme>
    <a:fmtScheme name="Horní stí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_print_šablona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Vlastní 1">
    <a:dk1>
      <a:srgbClr val="000000"/>
    </a:dk1>
    <a:lt1>
      <a:srgbClr val="FFFFFF"/>
    </a:lt1>
    <a:dk2>
      <a:srgbClr val="000000"/>
    </a:dk2>
    <a:lt2>
      <a:srgbClr val="939598"/>
    </a:lt2>
    <a:accent1>
      <a:srgbClr val="333399"/>
    </a:accent1>
    <a:accent2>
      <a:srgbClr val="666699"/>
    </a:accent2>
    <a:accent3>
      <a:srgbClr val="6699FF"/>
    </a:accent3>
    <a:accent4>
      <a:srgbClr val="99CCFF"/>
    </a:accent4>
    <a:accent5>
      <a:srgbClr val="E1EFF8"/>
    </a:accent5>
    <a:accent6>
      <a:srgbClr val="92D050"/>
    </a:accent6>
    <a:hlink>
      <a:srgbClr val="0070C0"/>
    </a:hlink>
    <a:folHlink>
      <a:srgbClr val="FF0000"/>
    </a:folHlink>
  </a:clrScheme>
  <a:fontScheme name="PP_print_šablona_final">
    <a:majorFont>
      <a:latin typeface="Arial Narrow"/>
      <a:ea typeface=""/>
      <a:cs typeface=""/>
    </a:majorFont>
    <a:minorFont>
      <a:latin typeface="Arial Narrow CE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5A351254A4384CB0AEDB31B776F7F1" ma:contentTypeVersion="19" ma:contentTypeDescription="Vytvoří nový dokument" ma:contentTypeScope="" ma:versionID="cd96c0ef3e9370adc324832d4dc7c251">
  <xsd:schema xmlns:xsd="http://www.w3.org/2001/XMLSchema" xmlns:xs="http://www.w3.org/2001/XMLSchema" xmlns:p="http://schemas.microsoft.com/office/2006/metadata/properties" xmlns:ns2="858c74b2-061d-49d2-8b3f-8dec869f3578" xmlns:ns3="ed492332-77d1-4874-ad33-cbbf3e9e1b56" targetNamespace="http://schemas.microsoft.com/office/2006/metadata/properties" ma:root="true" ma:fieldsID="3ba7f2cdbabac4e1a3c228ffdb12de5c" ns2:_="" ns3:_="">
    <xsd:import namespace="858c74b2-061d-49d2-8b3f-8dec869f3578"/>
    <xsd:import namespace="ed492332-77d1-4874-ad33-cbbf3e9e1b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c74b2-061d-49d2-8b3f-8dec869f35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590eb72d-ad02-4f84-953f-902ab4317d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92332-77d1-4874-ad33-cbbf3e9e1b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b7de1b-1c10-4276-b88c-11433f862a13}" ma:internalName="TaxCatchAll" ma:showField="CatchAllData" ma:web="ed492332-77d1-4874-ad33-cbbf3e9e1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8c74b2-061d-49d2-8b3f-8dec869f3578">
      <Terms xmlns="http://schemas.microsoft.com/office/infopath/2007/PartnerControls"/>
    </lcf76f155ced4ddcb4097134ff3c332f>
    <TaxCatchAll xmlns="ed492332-77d1-4874-ad33-cbbf3e9e1b56" xsi:nil="true"/>
  </documentManagement>
</p:properties>
</file>

<file path=customXml/itemProps1.xml><?xml version="1.0" encoding="utf-8"?>
<ds:datastoreItem xmlns:ds="http://schemas.openxmlformats.org/officeDocument/2006/customXml" ds:itemID="{639FB1A1-0F1C-4F40-961A-D6DC1F885D6C}"/>
</file>

<file path=customXml/itemProps2.xml><?xml version="1.0" encoding="utf-8"?>
<ds:datastoreItem xmlns:ds="http://schemas.openxmlformats.org/officeDocument/2006/customXml" ds:itemID="{F05D9883-0C64-4D59-B065-DCA4C6427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AEC6E-642E-42A2-B33C-3FED99D16A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103766</TotalTime>
  <Words>7125</Words>
  <Application>Microsoft Office PowerPoint</Application>
  <PresentationFormat>Předvádění na obrazovce (4:3)</PresentationFormat>
  <Paragraphs>1905</Paragraphs>
  <Slides>56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Arial</vt:lpstr>
      <vt:lpstr>Arial Narrow</vt:lpstr>
      <vt:lpstr>Arial Narrow CE</vt:lpstr>
      <vt:lpstr>Calibri</vt:lpstr>
      <vt:lpstr>Courier New</vt:lpstr>
      <vt:lpstr>Wingdings</vt:lpstr>
      <vt:lpstr>Wingdings 2</vt:lpstr>
      <vt:lpstr>PP_print_šablona_final</vt:lpstr>
      <vt:lpstr>Prezentace aplikace PowerPoint</vt:lpstr>
      <vt:lpstr>Obsah</vt:lpstr>
      <vt:lpstr>1. DESIGN A CÍLE VÝZKUMU</vt:lpstr>
      <vt:lpstr>Cíle výzkumu</vt:lpstr>
      <vt:lpstr>Metoda výzkumu</vt:lpstr>
      <vt:lpstr>2. SHRNUTÍ HLAVNÍCH ZJIŠTĚNÍ</vt:lpstr>
      <vt:lpstr>SHRNUTÍ – Návštěvníci Brna</vt:lpstr>
      <vt:lpstr>Prezentace aplikace PowerPoint</vt:lpstr>
      <vt:lpstr>Prezentace aplikace PowerPoint</vt:lpstr>
      <vt:lpstr>Prezentace aplikace PowerPoint</vt:lpstr>
      <vt:lpstr>Hlavní závěry</vt:lpstr>
      <vt:lpstr>3. PROFIL NÁVŠTĚVNÍKŮ BRNA</vt:lpstr>
      <vt:lpstr>Profil návštěvníků Brna</vt:lpstr>
      <vt:lpstr>Profil návštěvníků Brna</vt:lpstr>
      <vt:lpstr>Prezentace aplikace PowerPoint</vt:lpstr>
      <vt:lpstr>Sociodemografický profil návštěvníků Brna</vt:lpstr>
      <vt:lpstr>Původ tuzemských návštěvníků Brna</vt:lpstr>
      <vt:lpstr>Sociodemografický profil tuzemských návštěvníků Brna</vt:lpstr>
      <vt:lpstr>Původ zahraničních návštěvníků Brna</vt:lpstr>
      <vt:lpstr>Sociodemografický profil zahraničních návštěvníků Brna</vt:lpstr>
      <vt:lpstr>Sociodemografický profil typů návštěvníka</vt:lpstr>
      <vt:lpstr>4. BRNO JAKO CÍL NÁVŠTĚVY</vt:lpstr>
      <vt:lpstr>Frekvence návštěv Brna</vt:lpstr>
      <vt:lpstr>Frekvence návštěv Brna dle vybraných charakteristik</vt:lpstr>
      <vt:lpstr>Cíl aktuální cesty</vt:lpstr>
      <vt:lpstr>Cíl aktuální cesty dle vybraných charakteristik</vt:lpstr>
      <vt:lpstr>Důvody návštěvy a navštívená místa</vt:lpstr>
      <vt:lpstr>Důvody návštěvy Brna</vt:lpstr>
      <vt:lpstr>Důvody návštěvy Brna  dle vybraných charakteristik</vt:lpstr>
      <vt:lpstr>Místa navštívená nebo plánovaná k návštěvě</vt:lpstr>
      <vt:lpstr>Návrat do Brna</vt:lpstr>
      <vt:lpstr>Návrat do Brna dle vybraných charakteristik</vt:lpstr>
      <vt:lpstr>5. NÁVŠTĚVNICKÉ ZVYKLOSTI</vt:lpstr>
      <vt:lpstr>Informační zdroje o Brně</vt:lpstr>
      <vt:lpstr>Informační zdroje o Brně</vt:lpstr>
      <vt:lpstr>Způsob organizování cesty</vt:lpstr>
      <vt:lpstr>Doprava do Brna</vt:lpstr>
      <vt:lpstr>Doprava do Brna dle vybraných charakteristik</vt:lpstr>
      <vt:lpstr>Doprovod </vt:lpstr>
      <vt:lpstr>Doprovod dle vybraných charakteristik</vt:lpstr>
      <vt:lpstr>Počet přenocování</vt:lpstr>
      <vt:lpstr>Počet přenocování dle vybraných charakteristik</vt:lpstr>
      <vt:lpstr>Místo nocování</vt:lpstr>
      <vt:lpstr>6. VNÍMÁNÍ BRNA</vt:lpstr>
      <vt:lpstr>Líbí se Vám Brno?</vt:lpstr>
      <vt:lpstr>Líbí se Vám Brno? dle vybraných charakteristik</vt:lpstr>
      <vt:lpstr>Doporučení návštěvy Brna, jeho přednosti a nedostatky</vt:lpstr>
      <vt:lpstr>Doporučení návštěvy Brna  Net Promoter Score (NPS)</vt:lpstr>
      <vt:lpstr>Doporučení návštěvy Brna (NPS) dle vybraných charakteristik</vt:lpstr>
      <vt:lpstr>Hlavní přednosti Brna</vt:lpstr>
      <vt:lpstr>Hlavní nedostatky Brna</vt:lpstr>
      <vt:lpstr>7. PŘÍLOHA</vt:lpstr>
      <vt:lpstr>Závěrečný vzkaz vedení města Brna</vt:lpstr>
      <vt:lpstr>Kvóty a lokality dotazování</vt:lpstr>
      <vt:lpstr>Typ návštěvníka  dle vybraných charakteristik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Skotnica</dc:creator>
  <cp:lastModifiedBy>Lubomír Rejda</cp:lastModifiedBy>
  <cp:revision>5104</cp:revision>
  <cp:lastPrinted>2018-06-27T06:07:23Z</cp:lastPrinted>
  <dcterms:created xsi:type="dcterms:W3CDTF">2015-08-14T08:48:40Z</dcterms:created>
  <dcterms:modified xsi:type="dcterms:W3CDTF">2024-09-23T08:57:08Z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0x0101002F5A351254A4384CB0AEDB31B776F7F1</vt:lpwstr>
  </property>
</Properties>
</file>