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1271" r:id="rId5"/>
    <p:sldId id="2145706391" r:id="rId6"/>
    <p:sldId id="2145706390" r:id="rId7"/>
    <p:sldId id="2145706392" r:id="rId8"/>
    <p:sldId id="2145706393" r:id="rId9"/>
    <p:sldId id="1377" r:id="rId10"/>
    <p:sldId id="1468" r:id="rId11"/>
    <p:sldId id="1465" r:id="rId12"/>
    <p:sldId id="2145706384" r:id="rId13"/>
    <p:sldId id="2145706385" r:id="rId14"/>
    <p:sldId id="2145706386" r:id="rId15"/>
    <p:sldId id="441" r:id="rId16"/>
    <p:sldId id="261" r:id="rId17"/>
    <p:sldId id="2145706487" r:id="rId18"/>
    <p:sldId id="258" r:id="rId19"/>
    <p:sldId id="259" r:id="rId20"/>
    <p:sldId id="2145706383" r:id="rId21"/>
    <p:sldId id="2145706488" r:id="rId22"/>
    <p:sldId id="2145706489" r:id="rId23"/>
    <p:sldId id="2145706491" r:id="rId24"/>
    <p:sldId id="2145706492" r:id="rId25"/>
    <p:sldId id="2145706490" r:id="rId26"/>
    <p:sldId id="2145706493" r:id="rId27"/>
    <p:sldId id="2145706380" r:id="rId28"/>
  </p:sldIdLst>
  <p:sldSz cx="12190413" cy="7021513"/>
  <p:notesSz cx="6858000" cy="9144000"/>
  <p:defaultTextStyle>
    <a:defPPr>
      <a:defRPr lang="cs-CZ"/>
    </a:defPPr>
    <a:lvl1pPr marL="0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751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9502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4253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9004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3756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8507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3258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8009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7">
          <p15:clr>
            <a:srgbClr val="A4A3A4"/>
          </p15:clr>
        </p15:guide>
        <p15:guide id="2" pos="6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88649-4638-419C-804E-64D7C37CF151}" v="1520" dt="2022-01-25T11:04:48.520"/>
    <p1510:client id="{E9F78E3F-FECE-43C1-8B81-DC0CB83B152C}" v="697" dt="2022-01-25T17:04:26.348"/>
    <p1510:client id="{EB17D1A3-017E-4EE6-B174-AABDFA152192}" v="9" dt="2022-01-25T17:05:07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4"/>
      </p:cViewPr>
      <p:guideLst>
        <p:guide orient="horz" pos="1757"/>
        <p:guide pos="6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AD5D0-0818-4A5A-A3A2-19989917B7FF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1143000"/>
            <a:ext cx="5359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A664C-0C19-4EB1-9A61-6EDCDCD90F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57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E54A-1AF1-4500-BC1C-579C8999CFF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60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64C-0C19-4EB1-9A61-6EDCDCD90F3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971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Neformální struktury mohou dále pokračovat, avšak z dlouhodobého hlediska považujeme za nutné transformování do formalizovaných struktur s jasnými pravidly fungování vyjasněné jmenování členů, jejich odpovědnost, statut a jednací řád atd. – (pokud se nezformalizuje, metropolitní spolupráce nepřežije nejspíše pokles kohezní obálky v roce 2030) </a:t>
            </a:r>
          </a:p>
          <a:p>
            <a:endParaRPr lang="cs-CZ"/>
          </a:p>
          <a:p>
            <a:r>
              <a:rPr lang="cs-CZ"/>
              <a:t>MMR předpokládá, že metropolitní/aglomerační úroveň bude využívána k usměrňování regionální politiky na regionální úrovni (územně přesahující stávající hranice krajů)</a:t>
            </a:r>
          </a:p>
          <a:p>
            <a:r>
              <a:rPr lang="cs-CZ"/>
              <a:t>nutno vybavit kompetencí vytvářet společné územní strategie pro území odlišné území obce/kraje/státu</a:t>
            </a:r>
          </a:p>
          <a:p>
            <a:endParaRPr lang="cs-CZ"/>
          </a:p>
          <a:p>
            <a:r>
              <a:rPr lang="cs-CZ"/>
              <a:t>MMR sleduje formalizací struktur zejména téma regionálního rozvoje, uvedené nevylučuje,  že bude sloužit pro potřeby výkonu veřejných služeb v území apod.</a:t>
            </a:r>
          </a:p>
          <a:p>
            <a:r>
              <a:rPr lang="cs-CZ"/>
              <a:t>za žádnou cenu nechceme využívat dále zastupitelstev statutárních měst</a:t>
            </a:r>
          </a:p>
          <a:p>
            <a:endParaRPr lang="cs-CZ"/>
          </a:p>
          <a:p>
            <a:r>
              <a:rPr lang="cs-CZ"/>
              <a:t>Vznik FUA bude na dobrovolném rozhodnutí v území, nepředpokládáme, že by byl povinný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64C-0C19-4EB1-9A61-6EDCDCD90F3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274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Budoucí podpora investic, nejen v metropolitních oblastech, ale i dalších zemích vč. jednotlivých sektorů hospodářství bude SILNĚ OVLIVŇOVÁNA opatřeními proti hrozbám, kterou přestavuje </a:t>
            </a:r>
            <a:r>
              <a:rPr lang="cs-CZ" b="1"/>
              <a:t>změna klimatu</a:t>
            </a:r>
            <a:r>
              <a:rPr lang="cs-CZ"/>
              <a:t>.</a:t>
            </a:r>
          </a:p>
          <a:p>
            <a:endParaRPr lang="cs-CZ"/>
          </a:p>
          <a:p>
            <a:r>
              <a:rPr lang="cs-CZ"/>
              <a:t>V roce 2015 podepsaly Evropská unie (EU) a její členské státy </a:t>
            </a:r>
            <a:r>
              <a:rPr lang="cs-CZ" b="1"/>
              <a:t>Pařížskou dohodu </a:t>
            </a:r>
            <a:r>
              <a:rPr lang="cs-CZ"/>
              <a:t>s cílem posílit globální reakci na hrozbu, kterou představuje změna klimatu. Jedním z jejích cílů je zajistit, aby finanční toky byly v souladu se směřováním k nízkým emisím skleníkových plynů a s rozvojem odolným vůči změně klimatu.</a:t>
            </a:r>
          </a:p>
          <a:p>
            <a:endParaRPr lang="cs-CZ"/>
          </a:p>
          <a:p>
            <a:r>
              <a:rPr lang="cs-CZ"/>
              <a:t>V roce 2018 Komise vypracovala </a:t>
            </a:r>
            <a:r>
              <a:rPr lang="cs-CZ" b="1"/>
              <a:t>Akční plán pro udržitelné financování</a:t>
            </a:r>
            <a:r>
              <a:rPr lang="cs-CZ"/>
              <a:t>, který zahrnuje opatření na přesměrování soukromých financí k udržitelným investicím, řízení finančních rizik spojených se změnou klimatu a zlepšení udržitelné správy a řízení společností v soukromém sektoru.</a:t>
            </a:r>
          </a:p>
          <a:p>
            <a:endParaRPr lang="cs-CZ"/>
          </a:p>
          <a:p>
            <a:r>
              <a:rPr lang="cs-CZ"/>
              <a:t>Pro přesměrování soukromých a veřejných financí k udržitelným investicím bude ze začátku zapotřebí důslednějších opatření EU. EK: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/>
              <a:t>ve svých činnostech se zaměřila na zvýšení transparentnosti na trhu,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cs-CZ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/>
              <a:t>nepřijala zatím doprovodná opatření, která by umožnila řešit otázku nákladů neudržitelných hospodářských aktivit,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cs-CZ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/>
              <a:t>bude muset uplatnit jednotná kritéria s cílem určit udržitelnost investic, které ze svého rozpočtu podporuje, a lépe zaměřit úsilí na vytváření udržitelných investičních příležitostí.</a:t>
            </a:r>
          </a:p>
          <a:p>
            <a:endParaRPr lang="cs-CZ"/>
          </a:p>
          <a:p>
            <a:r>
              <a:rPr lang="cs-CZ"/>
              <a:t>Akční plán: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/>
              <a:t>7 z 10 opatření je zaměřeno na přesměrování finančních prostředků k udržitelným investicím ZVYŠOVÁNÍM TRANSPARENSTNOSTI (opatření 1, 2, 4, 5, 6, 7, 9)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/>
              <a:t>Akční plán nedoprovázelo žádné konkrétní opatření, které by řešilo otázku environmentálních a sociálních nákladů neudržitelných činností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64C-0C19-4EB1-9A61-6EDCDCD90F3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99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Jedním z cílů </a:t>
            </a:r>
            <a:r>
              <a:rPr lang="cs-CZ" u="sng"/>
              <a:t>Akčního plánu pro udržitelné financování </a:t>
            </a:r>
            <a:r>
              <a:rPr lang="cs-CZ"/>
              <a:t>je vytvoření </a:t>
            </a:r>
            <a:r>
              <a:rPr lang="cs-CZ" b="1"/>
              <a:t>Taxonomie EU </a:t>
            </a:r>
            <a:r>
              <a:rPr lang="cs-CZ"/>
              <a:t>– jednotný systém pro klasifikaci udržitelnosti činností a projektů.</a:t>
            </a:r>
          </a:p>
          <a:p>
            <a:r>
              <a:rPr lang="cs-CZ"/>
              <a:t>EK se rozhodla zavést taxonomii EU prostřednictvím nařízení EU, které stanoví příslušný rámec, a řady právních aktů, které podrobněji stanoví kritéria taxonomie EU pro prověřování environmentální udržitelnosti hospodářských činností.</a:t>
            </a:r>
          </a:p>
          <a:p>
            <a:endParaRPr lang="cs-CZ"/>
          </a:p>
          <a:p>
            <a:r>
              <a:rPr lang="cs-CZ"/>
              <a:t>Taxonomie EU vytyčuje </a:t>
            </a:r>
            <a:r>
              <a:rPr lang="cs-CZ" b="1"/>
              <a:t>6 environmentálních cílů</a:t>
            </a:r>
            <a:r>
              <a:rPr lang="cs-CZ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/>
              <a:t>udržitelné činnosti musejí významně přispívat k plnění alespoň jednoho z těchto cílů,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cs-CZ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/>
              <a:t>a nesmějí významně poškozovat uskutečňování kteréhokoli z ostatních pěti environmentálních cílů.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cs-CZ"/>
          </a:p>
          <a:p>
            <a:pPr marL="0" lvl="0" indent="0">
              <a:buFont typeface="Arial" panose="020B0604020202020204" pitchFamily="34" charset="0"/>
              <a:buNone/>
            </a:pPr>
            <a:r>
              <a:rPr lang="cs-CZ"/>
              <a:t>Aby mohla být hospodářská činnost považována za environmentálně udržitelnou v souladu s nařízením o taxonomii, musí splňovat 4 podmínky (viz. slide)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64C-0C19-4EB1-9A61-6EDCDCD90F3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474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se bude týkat územních samospráv a jejich podniků?</a:t>
            </a:r>
          </a:p>
          <a:p>
            <a:endParaRPr lang="cs-CZ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Použití EU Taxonomie má být daleko rozsáhlejší než jen v oblasti finančnictví. Zejména se s ní počítá ve třech oblastech, které souvisí přímo či nepřímo s investiční činností územních samospráv, a to v:</a:t>
            </a:r>
          </a:p>
          <a:p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podrobnějším povinném nefinančním výkaznictví podniků;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projektech fondů EU ve vztahu k prokazování udržitelnosti projektů; 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veřejném zadávání, zejména v souvislosti s uplatněním zásady „sociálně a environmentálně odpovědného zadávání a inovací“ podle § 6 odst. 4 zákona o zadávání veřejných zakázek.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64C-0C19-4EB1-9A61-6EDCDCD90F3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49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Klimatické dohody – klimatická neutralita obcí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64C-0C19-4EB1-9A61-6EDCDCD90F3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64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Podrobnosti dále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64C-0C19-4EB1-9A61-6EDCDCD90F3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24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/>
              <a:t>Národní priority regionální politiky reflektovány SRR 2021+, která musí vytvářet podmínky pro jejich následnou realizaci.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/>
              <a:t>Jádro národní regionální politiky a podpory metropolí a aglomerací představuje  evropská politika soudržnosti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/>
              <a:t>Reálná podpora metropolitních oblastí v ČR je dosahována prostřednictvím nástroje ITI (viz dále)</a:t>
            </a:r>
          </a:p>
        </p:txBody>
      </p:sp>
    </p:spTree>
    <p:extLst>
      <p:ext uri="{BB962C8B-B14F-4D97-AF65-F5344CB8AC3E}">
        <p14:creationId xmlns:p14="http://schemas.microsoft.com/office/powerpoint/2010/main" val="360030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Tento a další slide jsou věnovány prioritám politiky soudržnosti na evropské úrovni; Green </a:t>
            </a:r>
            <a:r>
              <a:rPr lang="cs-CZ" err="1"/>
              <a:t>deal</a:t>
            </a:r>
            <a:r>
              <a:rPr lang="cs-CZ"/>
              <a:t> v závěrečné části prezentace</a:t>
            </a:r>
          </a:p>
        </p:txBody>
      </p:sp>
    </p:spTree>
    <p:extLst>
      <p:ext uri="{BB962C8B-B14F-4D97-AF65-F5344CB8AC3E}">
        <p14:creationId xmlns:p14="http://schemas.microsoft.com/office/powerpoint/2010/main" val="401825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Detailní alokace na nástroj ITI uvedeny níže, na ITI předpokládáno vyčlenění více než 2 mld. EUR (k 25. 1. 2022)</a:t>
            </a:r>
          </a:p>
        </p:txBody>
      </p:sp>
    </p:spTree>
    <p:extLst>
      <p:ext uri="{BB962C8B-B14F-4D97-AF65-F5344CB8AC3E}">
        <p14:creationId xmlns:p14="http://schemas.microsoft.com/office/powerpoint/2010/main" val="3370763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64C-0C19-4EB1-9A61-6EDCDCD90F3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851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Povinný závazek vyčlenění 8% národního přídělu EFRR na SUD</a:t>
            </a:r>
          </a:p>
          <a:p>
            <a:r>
              <a:rPr lang="cs-CZ"/>
              <a:t>Závazek zanesen do DOHODY o PARTNERSTVÍ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64C-0C19-4EB1-9A61-6EDCDCD90F3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71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/>
              <a:t>ITI 2021–2027 zasahuje celkem ze </a:t>
            </a:r>
            <a:r>
              <a:rPr lang="cs-CZ" sz="1200" b="1"/>
              <a:t>1 730 obcí</a:t>
            </a:r>
            <a:r>
              <a:rPr lang="cs-CZ" sz="1200"/>
              <a:t>, které mají </a:t>
            </a:r>
            <a:r>
              <a:rPr lang="cs-CZ" sz="1200" b="1"/>
              <a:t>6,271 mil. obyv. </a:t>
            </a:r>
            <a:r>
              <a:rPr lang="cs-CZ" sz="1200"/>
              <a:t>na ploše </a:t>
            </a:r>
            <a:r>
              <a:rPr lang="cs-CZ" sz="1200" b="1"/>
              <a:t>20 375 km2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64C-0C19-4EB1-9A61-6EDCDCD90F3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679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Celkem 2 046 639 933</a:t>
            </a:r>
            <a:r>
              <a:rPr lang="cs-CZ"/>
              <a:t> mld. EUR – vychází z návrhu OP zaslaných 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664C-0C19-4EB1-9A61-6EDCDCD90F3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52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000" y="4734893"/>
            <a:ext cx="8533289" cy="504055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000" y="900000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/>
              <a:t>MINISTERSTVO PRO MÍSTNÍ ROZVOJ </a:t>
            </a:r>
            <a:br>
              <a:rPr lang="cs-CZ" b="1"/>
            </a:br>
            <a:r>
              <a:rPr lang="cs-CZ" sz="2000" b="1"/>
              <a:t>Národní orgán pro koordinaci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000" y="2160000"/>
            <a:ext cx="10971372" cy="1170252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40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000" y="5454650"/>
            <a:ext cx="4608512" cy="360363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2000">
                <a:solidFill>
                  <a:srgbClr val="034EA2"/>
                </a:solidFill>
              </a:defRPr>
            </a:lvl1pPr>
          </a:lstStyle>
          <a:p>
            <a:pPr lvl="0"/>
            <a:r>
              <a:rPr lang="cs-CZ"/>
              <a:t>Datum a místo</a:t>
            </a:r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8" y="5959028"/>
            <a:ext cx="4464496" cy="770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0971372" cy="463387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buFont typeface="Arial" pitchFamily="34" charset="0"/>
              <a:buChar char="»"/>
              <a:defRPr sz="3600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50590" y="2204112"/>
            <a:ext cx="10971372" cy="1170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8" y="3582764"/>
            <a:ext cx="8092440" cy="68580"/>
          </a:xfrm>
          <a:prstGeom prst="rect">
            <a:avLst/>
          </a:prstGeom>
        </p:spPr>
      </p:pic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00" y="1566863"/>
            <a:ext cx="10945813" cy="43926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2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00" y="1638300"/>
            <a:ext cx="11017250" cy="43211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46735" y="4806900"/>
            <a:ext cx="8496944" cy="1008112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 a kontakt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54100" y="2789238"/>
            <a:ext cx="10081666" cy="1225574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5400" b="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Rozloučení</a:t>
            </a:r>
          </a:p>
        </p:txBody>
      </p:sp>
      <p:pic>
        <p:nvPicPr>
          <p:cNvPr id="9" name="Obrázek 8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0" name="Obrázek 9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8" y="5959028"/>
            <a:ext cx="4464496" cy="770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9502" y="5887020"/>
            <a:ext cx="2844430" cy="373831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0" r:id="rId3"/>
    <p:sldLayoutId id="2147483662" r:id="rId4"/>
    <p:sldLayoutId id="2147483663" r:id="rId5"/>
    <p:sldLayoutId id="2147483649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122950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063" indent="-461063" algn="l" defTabSz="122950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971" indent="-384219" algn="l" defTabSz="122950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878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29" indent="-307376" algn="l" defTabSz="122950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6380" indent="-307376" algn="l" defTabSz="122950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marie.zezulkova@mmr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299B7A4C-58E2-4216-BB87-EDA11AEFBA63}"/>
              </a:ext>
            </a:extLst>
          </p:cNvPr>
          <p:cNvSpPr/>
          <p:nvPr/>
        </p:nvSpPr>
        <p:spPr>
          <a:xfrm>
            <a:off x="5812489" y="0"/>
            <a:ext cx="6377924" cy="5104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4" descr="Obsah obrázku exteriér&#10;&#10;Popis se vygeneroval automaticky.">
            <a:extLst>
              <a:ext uri="{FF2B5EF4-FFF2-40B4-BE49-F238E27FC236}">
                <a16:creationId xmlns:a16="http://schemas.microsoft.com/office/drawing/2014/main" id="{C5396D79-579B-4F2F-9282-DA7440857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7000"/>
          </a:blip>
          <a:srcRect l="276" b="26844"/>
          <a:stretch/>
        </p:blipFill>
        <p:spPr>
          <a:xfrm>
            <a:off x="-1" y="-97277"/>
            <a:ext cx="12190413" cy="5926161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336DDBB0-041A-4374-AF94-89515DB0DA18}"/>
              </a:ext>
            </a:extLst>
          </p:cNvPr>
          <p:cNvSpPr/>
          <p:nvPr/>
        </p:nvSpPr>
        <p:spPr>
          <a:xfrm>
            <a:off x="0" y="4878908"/>
            <a:ext cx="8041341" cy="1080457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F48F0F5-46CC-4830-ADFB-2C4A6BD135D5}"/>
              </a:ext>
            </a:extLst>
          </p:cNvPr>
          <p:cNvSpPr/>
          <p:nvPr/>
        </p:nvSpPr>
        <p:spPr>
          <a:xfrm>
            <a:off x="-15782" y="2552131"/>
            <a:ext cx="10787827" cy="214480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1796" y="2718668"/>
            <a:ext cx="10489914" cy="985953"/>
          </a:xfrm>
        </p:spPr>
        <p:txBody>
          <a:bodyPr>
            <a:noAutofit/>
          </a:bodyPr>
          <a:lstStyle/>
          <a:p>
            <a:r>
              <a:rPr lang="cs-CZ" sz="3600"/>
              <a:t>Perspektivy role metropolitních oblastí v naplňování rozvojových priorit České republiky a Evropské unie pohledem Ministerstva pro místní rozvoj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>
          <a:xfrm>
            <a:off x="1" y="5022924"/>
            <a:ext cx="7933764" cy="936441"/>
          </a:xfrm>
        </p:spPr>
        <p:txBody>
          <a:bodyPr/>
          <a:lstStyle/>
          <a:p>
            <a:r>
              <a:rPr lang="cs-CZ"/>
              <a:t>Regionální workshop</a:t>
            </a:r>
            <a:r>
              <a:rPr lang="pl-PL"/>
              <a:t>,</a:t>
            </a:r>
            <a:r>
              <a:rPr lang="cs-CZ"/>
              <a:t> Brno, 27. ledna 2022</a:t>
            </a:r>
          </a:p>
          <a:p>
            <a:r>
              <a:rPr lang="cs-CZ" b="1"/>
              <a:t>Dr. Ing. Marie ZEZŮLKOVÁ, ředitelka Odboru regionální politiky MMR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2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F8C05B-2BB0-4968-BCDF-C1B4D60F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Principy udržitelného rozvoje měst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F0A4BB-52FF-4B9A-A176-3F0DB9543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59" y="1638353"/>
            <a:ext cx="6346254" cy="437485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11A7FE-3214-4B8F-A2FE-086861C8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38353"/>
            <a:ext cx="6061749" cy="4633874"/>
          </a:xfrm>
        </p:spPr>
        <p:txBody>
          <a:bodyPr/>
          <a:lstStyle/>
          <a:p>
            <a:r>
              <a:rPr lang="cs-CZ" sz="3000"/>
              <a:t>Změna kvality růstu</a:t>
            </a:r>
          </a:p>
          <a:p>
            <a:r>
              <a:rPr lang="cs-CZ" sz="3000"/>
              <a:t>Důrazné zohlednění potřeb budoucích generací</a:t>
            </a:r>
          </a:p>
          <a:p>
            <a:r>
              <a:rPr lang="cs-CZ" sz="3000"/>
              <a:t>Spojení ekonomických rozhodnutí s rozhodnutími o životním prostředí</a:t>
            </a:r>
          </a:p>
          <a:p>
            <a:r>
              <a:rPr lang="cs-CZ" sz="3000"/>
              <a:t>Zachování a minimalizace vyčerpávání neobnovitelných zdrojů</a:t>
            </a:r>
          </a:p>
        </p:txBody>
      </p:sp>
    </p:spTree>
    <p:extLst>
      <p:ext uri="{BB962C8B-B14F-4D97-AF65-F5344CB8AC3E}">
        <p14:creationId xmlns:p14="http://schemas.microsoft.com/office/powerpoint/2010/main" val="362793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841C6-D8FF-46D7-AEFF-0E1503D3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Udržitelný rozvoj měst EU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9A600F-961E-495F-B166-B50210D9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/>
              <a:t>Podporuje </a:t>
            </a:r>
            <a:r>
              <a:rPr lang="cs-CZ" sz="2600" b="1"/>
              <a:t>strategickou vizi rozvoje </a:t>
            </a:r>
            <a:r>
              <a:rPr lang="cs-CZ" sz="2600"/>
              <a:t>městských oblastí;</a:t>
            </a:r>
          </a:p>
          <a:p>
            <a:r>
              <a:rPr lang="cs-CZ" sz="2600"/>
              <a:t>Zaměřen na města všech velikostí, podporuje </a:t>
            </a:r>
            <a:r>
              <a:rPr lang="cs-CZ" sz="2600" b="1"/>
              <a:t>integraci napříč měřítky, od čtvrtí až po širší území</a:t>
            </a:r>
            <a:r>
              <a:rPr lang="cs-CZ" sz="2600"/>
              <a:t>;</a:t>
            </a:r>
          </a:p>
          <a:p>
            <a:r>
              <a:rPr lang="cs-CZ" sz="2600"/>
              <a:t>Postaven na víceúrovňovém řízení a zapojení více stakeholderů, jejich koordinaci podle jejich příslušných rolí, dovedností, a zajišťuje aktivní </a:t>
            </a:r>
            <a:r>
              <a:rPr lang="cs-CZ" sz="2600" b="1"/>
              <a:t>zapojení občanů</a:t>
            </a:r>
            <a:r>
              <a:rPr lang="cs-CZ" sz="2600"/>
              <a:t>;</a:t>
            </a:r>
          </a:p>
          <a:p>
            <a:r>
              <a:rPr lang="cs-CZ" sz="2600"/>
              <a:t>Integrace napříč odvětvími, nutí města pracovat napříč oblastmi politiky;</a:t>
            </a:r>
          </a:p>
          <a:p>
            <a:r>
              <a:rPr lang="cs-CZ" sz="2600"/>
              <a:t>Založen na integraci </a:t>
            </a:r>
            <a:r>
              <a:rPr lang="cs-CZ" sz="2600" b="1"/>
              <a:t>více zdrojů financování</a:t>
            </a:r>
            <a:r>
              <a:rPr lang="cs-CZ" sz="2600"/>
              <a:t>;</a:t>
            </a:r>
          </a:p>
          <a:p>
            <a:r>
              <a:rPr lang="cs-CZ" sz="2600"/>
              <a:t>Podporuje logiku orientovanou na </a:t>
            </a:r>
            <a:r>
              <a:rPr lang="cs-CZ" sz="2600" b="1"/>
              <a:t>výsledky </a:t>
            </a:r>
            <a:r>
              <a:rPr lang="cs-CZ" sz="2600"/>
              <a:t>a zavádí rámce pro </a:t>
            </a:r>
            <a:r>
              <a:rPr lang="cs-CZ" sz="2600" b="1"/>
              <a:t>monitorování</a:t>
            </a:r>
            <a:r>
              <a:rPr lang="cs-CZ" sz="2600"/>
              <a:t> a </a:t>
            </a:r>
            <a:r>
              <a:rPr lang="cs-CZ" sz="2600" b="1"/>
              <a:t>evaluace</a:t>
            </a:r>
          </a:p>
        </p:txBody>
      </p:sp>
    </p:spTree>
    <p:extLst>
      <p:ext uri="{BB962C8B-B14F-4D97-AF65-F5344CB8AC3E}">
        <p14:creationId xmlns:p14="http://schemas.microsoft.com/office/powerpoint/2010/main" val="5749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04223-E398-4AB3-9678-8E100175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89299" tIns="44649" rIns="89299" bIns="44649" anchor="t">
            <a:normAutofit fontScale="90000"/>
          </a:bodyPr>
          <a:lstStyle/>
          <a:p>
            <a:r>
              <a:rPr lang="cs-CZ">
                <a:latin typeface="Arial"/>
                <a:cs typeface="Arial"/>
              </a:rPr>
              <a:t>Strategie metropolitních oblastí/aglomerací (nástroj ITI)</a:t>
            </a:r>
            <a:endParaRPr lang="cs-CZ" b="0">
              <a:latin typeface="Arial"/>
              <a:cs typeface="Arial"/>
            </a:endParaRPr>
          </a:p>
          <a:p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97B0999-D23C-4F81-9BBA-333B89F2C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337" y="1812880"/>
            <a:ext cx="4934186" cy="4074140"/>
          </a:xfrm>
        </p:spPr>
        <p:txBody>
          <a:bodyPr lIns="89299" tIns="44649" rIns="89299" bIns="44649" anchor="t"/>
          <a:lstStyle/>
          <a:p>
            <a:pPr marL="450170" indent="-450170"/>
            <a:r>
              <a:rPr lang="cs-CZ" sz="2400" b="1">
                <a:cs typeface="Arial"/>
              </a:rPr>
              <a:t>13 aglomerací a metropolitních oblastí v ČR</a:t>
            </a:r>
          </a:p>
          <a:p>
            <a:pPr marL="450170" indent="-450170"/>
            <a:r>
              <a:rPr lang="cs-CZ" sz="2400"/>
              <a:t>2021–2027 zasahují celkem </a:t>
            </a:r>
            <a:r>
              <a:rPr lang="cs-CZ" sz="2400" b="1"/>
              <a:t>1 730 obcí</a:t>
            </a:r>
            <a:r>
              <a:rPr lang="cs-CZ" sz="2400"/>
              <a:t>, zahrnující </a:t>
            </a:r>
            <a:r>
              <a:rPr lang="cs-CZ" sz="2400" b="1"/>
              <a:t>6,271 mil. obyv. </a:t>
            </a:r>
            <a:r>
              <a:rPr lang="cs-CZ" sz="2400"/>
              <a:t>na ploše </a:t>
            </a:r>
            <a:r>
              <a:rPr lang="cs-CZ" sz="2400" b="1"/>
              <a:t>20 375 km2</a:t>
            </a:r>
            <a:endParaRPr lang="cs-CZ" sz="2400" b="1">
              <a:cs typeface="Arial"/>
            </a:endParaRPr>
          </a:p>
          <a:p>
            <a:pPr marL="450170" indent="-450170"/>
            <a:r>
              <a:rPr lang="cs-CZ" sz="2400">
                <a:cs typeface="Arial"/>
              </a:rPr>
              <a:t>Vymezení provedeno MMR</a:t>
            </a:r>
          </a:p>
          <a:p>
            <a:pPr marL="450170" indent="-450170"/>
            <a:r>
              <a:rPr lang="cs-CZ" sz="2400" b="1">
                <a:cs typeface="Arial"/>
              </a:rPr>
              <a:t>Vymezení na bázi funkčních vazeb</a:t>
            </a:r>
            <a:r>
              <a:rPr lang="cs-CZ" sz="2400">
                <a:cs typeface="Arial"/>
              </a:rPr>
              <a:t> → překonávání </a:t>
            </a:r>
            <a:br>
              <a:rPr lang="cs-CZ" sz="2400">
                <a:cs typeface="Arial"/>
              </a:rPr>
            </a:br>
            <a:r>
              <a:rPr lang="cs-CZ" sz="2400">
                <a:cs typeface="Arial"/>
              </a:rPr>
              <a:t>územně-správního členění a roztříštěné sídelní struktury</a:t>
            </a:r>
          </a:p>
          <a:p>
            <a:pPr marL="450170" indent="-450170"/>
            <a:endParaRPr lang="cs-CZ" sz="2400">
              <a:cs typeface="Arial"/>
            </a:endParaRPr>
          </a:p>
          <a:p>
            <a:pPr marL="450170" indent="-450170"/>
            <a:endParaRPr lang="cs-CZ" sz="2400">
              <a:cs typeface="Arial"/>
            </a:endParaRPr>
          </a:p>
          <a:p>
            <a:pPr marL="450223" indent="-450223"/>
            <a:endParaRPr lang="cs-CZ" sz="2344"/>
          </a:p>
          <a:p>
            <a:pPr marL="450223" indent="-450223"/>
            <a:endParaRPr lang="cs-CZ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506F6356-3DF0-4169-8CEE-2481C38EF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23" y="1437003"/>
            <a:ext cx="6616780" cy="46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25633-9887-4195-B302-66A7EDA7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Integrované územní investice v PO 2021–2027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636FF92-853F-4566-9772-6AC17E213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/>
              <a:t>Nástrojem politiky soudržnosti EU a regionální politiky ČR</a:t>
            </a:r>
          </a:p>
          <a:p>
            <a:pPr marL="450170" indent="-450170"/>
            <a:r>
              <a:rPr lang="cs-CZ" sz="2800">
                <a:cs typeface="Arial"/>
              </a:rPr>
              <a:t>Nástroj pro </a:t>
            </a:r>
            <a:r>
              <a:rPr lang="cs-CZ" sz="2800" b="1">
                <a:cs typeface="Arial"/>
              </a:rPr>
              <a:t>rozvoj metropolitních oblastí a aglomerací</a:t>
            </a:r>
            <a:r>
              <a:rPr lang="cs-CZ" sz="2800">
                <a:cs typeface="Arial"/>
              </a:rPr>
              <a:t> → jádrové město a obce v zázemí</a:t>
            </a:r>
            <a:endParaRPr lang="cs-CZ" sz="2800"/>
          </a:p>
          <a:p>
            <a:r>
              <a:rPr lang="cs-CZ" sz="2800"/>
              <a:t>Legislativní konstrukce přes novelu zákona 248/2000 Sb.</a:t>
            </a:r>
          </a:p>
          <a:p>
            <a:r>
              <a:rPr lang="cs-CZ" sz="2800"/>
              <a:t>Struktury řízení aglomerace vybudovány na neformální bázi (řídicí výbor aglomerace, pracovní skupiny aj.) </a:t>
            </a:r>
          </a:p>
          <a:p>
            <a:r>
              <a:rPr lang="cs-CZ" sz="2800"/>
              <a:t>Metodický rámec stanovuje MMR – MPIN</a:t>
            </a:r>
          </a:p>
          <a:p>
            <a:r>
              <a:rPr lang="cs-CZ" sz="2800" b="1"/>
              <a:t>V evropském měřítku rozsáhlá podpora</a:t>
            </a:r>
          </a:p>
          <a:p>
            <a:endParaRPr lang="cs-CZ" sz="2800"/>
          </a:p>
          <a:p>
            <a:endParaRPr lang="cs-CZ" sz="2800"/>
          </a:p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71C9A73-562F-45D1-A97C-C97325DEB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34" y="4110962"/>
            <a:ext cx="4896544" cy="21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98078-8D30-4C25-A56B-AE84E314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Finanční alokace na nástroj ITI v operačních programech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A9E1E0ED-79EC-45D4-A81F-A8CDF78D87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009163"/>
              </p:ext>
            </p:extLst>
          </p:nvPr>
        </p:nvGraphicFramePr>
        <p:xfrm>
          <a:off x="24223" y="918468"/>
          <a:ext cx="12144619" cy="5501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0477544" imgH="4747155" progId="Excel.Sheet.12">
                  <p:embed/>
                </p:oleObj>
              </mc:Choice>
              <mc:Fallback>
                <p:oleObj name="Worksheet" r:id="rId4" imgW="10477544" imgH="474715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9E1E0ED-79EC-45D4-A81F-A8CDF78D87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23" y="918468"/>
                        <a:ext cx="12144619" cy="5501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0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B9D64-EA48-4B75-818A-631C5224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126380"/>
            <a:ext cx="10971372" cy="925313"/>
          </a:xfrm>
        </p:spPr>
        <p:txBody>
          <a:bodyPr>
            <a:normAutofit fontScale="90000"/>
          </a:bodyPr>
          <a:lstStyle/>
          <a:p>
            <a:r>
              <a:rPr lang="cs-CZ"/>
              <a:t>Podpora metropolitní spolupráce prostřednictvím platforem Národní stálé konference a Regionálních stálých konferencí</a:t>
            </a:r>
          </a:p>
        </p:txBody>
      </p:sp>
      <p:pic>
        <p:nvPicPr>
          <p:cNvPr id="2050" name="Picture 2" descr="Ministerstvo pro místní rozvoj ČR - Hlavním tématem Národní stálé konference  byla SRR ČR 2021+">
            <a:extLst>
              <a:ext uri="{FF2B5EF4-FFF2-40B4-BE49-F238E27FC236}">
                <a16:creationId xmlns:a16="http://schemas.microsoft.com/office/drawing/2014/main" id="{39367857-CC2F-452B-A4C0-30DB439A8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60" y="1345653"/>
            <a:ext cx="6628085" cy="49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B34222A-B834-43CC-B4A2-9FC94ECCCEC4}"/>
              </a:ext>
            </a:extLst>
          </p:cNvPr>
          <p:cNvSpPr/>
          <p:nvPr/>
        </p:nvSpPr>
        <p:spPr>
          <a:xfrm>
            <a:off x="5015086" y="1340933"/>
            <a:ext cx="7175326" cy="49757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cs-CZ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3CA9C3-CE7B-4EE3-AC7F-6D4D87D0F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50" y="1511888"/>
            <a:ext cx="5398710" cy="4633874"/>
          </a:xfrm>
        </p:spPr>
        <p:txBody>
          <a:bodyPr/>
          <a:lstStyle/>
          <a:p>
            <a:pPr marL="342900" indent="-342900"/>
            <a:r>
              <a:rPr lang="cs-CZ" sz="2800"/>
              <a:t>Podpora vzájemného dialogu partnerů napomáhajícího lepší koordinaci investičních aktivit v území</a:t>
            </a:r>
          </a:p>
          <a:p>
            <a:pPr marL="342900" indent="-342900"/>
            <a:r>
              <a:rPr lang="cs-CZ" sz="2800"/>
              <a:t>Koordinace a sladění územní dimenze a tematického zaměření programů EU fondů s promítnutím územně koncentrovaných intervencí</a:t>
            </a:r>
          </a:p>
          <a:p>
            <a:pPr marL="342900" indent="-342900"/>
            <a:r>
              <a:rPr lang="cs-CZ" sz="2800"/>
              <a:t>Financování z OPTP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7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1F13F-FC56-43C1-BFA1-BC59E239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Představa o budoucí úloze metropolitních oblastí </a:t>
            </a:r>
          </a:p>
        </p:txBody>
      </p:sp>
      <p:pic>
        <p:nvPicPr>
          <p:cNvPr id="6" name="Obrázek 5" descr="Obsah obrázku exteriér, budova, obloha, červená&#10;&#10;Popis byl vytvořen automaticky">
            <a:extLst>
              <a:ext uri="{FF2B5EF4-FFF2-40B4-BE49-F238E27FC236}">
                <a16:creationId xmlns:a16="http://schemas.microsoft.com/office/drawing/2014/main" id="{CBA170F9-F407-45B2-8E70-1405DBA034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993" y="1348952"/>
            <a:ext cx="6635140" cy="497635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ED9ADCB-C4D8-4E81-BE10-D4A5A0B9068D}"/>
              </a:ext>
            </a:extLst>
          </p:cNvPr>
          <p:cNvSpPr/>
          <p:nvPr/>
        </p:nvSpPr>
        <p:spPr>
          <a:xfrm>
            <a:off x="5015086" y="1340933"/>
            <a:ext cx="7175326" cy="49757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cs-CZ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310E0D-0DDD-4DE6-A340-51B4F2112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82" y="1682843"/>
            <a:ext cx="5269661" cy="4633874"/>
          </a:xfrm>
        </p:spPr>
        <p:txBody>
          <a:bodyPr/>
          <a:lstStyle/>
          <a:p>
            <a:r>
              <a:rPr lang="cs-CZ" sz="2800"/>
              <a:t>Stimulace regionálního rozvoje a naplňování regionální politiky soudržnosti</a:t>
            </a:r>
          </a:p>
          <a:p>
            <a:r>
              <a:rPr lang="cs-CZ" sz="2800"/>
              <a:t>Kompetence vytvářet strategické a koncepční dokumenty pro území více obcí</a:t>
            </a:r>
          </a:p>
          <a:p>
            <a:r>
              <a:rPr lang="cs-CZ" sz="2800"/>
              <a:t>Koordinace aktérů v území</a:t>
            </a:r>
          </a:p>
          <a:p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7420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24314-0091-46C9-8B8C-51B40F53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281187"/>
            <a:ext cx="11318333" cy="925313"/>
          </a:xfrm>
        </p:spPr>
        <p:txBody>
          <a:bodyPr/>
          <a:lstStyle/>
          <a:p>
            <a:r>
              <a:rPr lang="cs-CZ"/>
              <a:t>Představa o budoucí úloze metropolitních oblastí II.  </a:t>
            </a:r>
          </a:p>
        </p:txBody>
      </p:sp>
      <p:pic>
        <p:nvPicPr>
          <p:cNvPr id="3074" name="Picture 2" descr="Poznejte Brno během Velké ceny České republiky | MotoGPBrno.com">
            <a:extLst>
              <a:ext uri="{FF2B5EF4-FFF2-40B4-BE49-F238E27FC236}">
                <a16:creationId xmlns:a16="http://schemas.microsoft.com/office/drawing/2014/main" id="{1C08D1C7-28DA-48B9-A9A0-F86723DE7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9" t="877" r="20118" b="-877"/>
          <a:stretch/>
        </p:blipFill>
        <p:spPr bwMode="auto">
          <a:xfrm>
            <a:off x="1566" y="1345145"/>
            <a:ext cx="6321925" cy="50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098A2FC-4D7C-44CC-BAD0-11256F6005B7}"/>
              </a:ext>
            </a:extLst>
          </p:cNvPr>
          <p:cNvSpPr/>
          <p:nvPr/>
        </p:nvSpPr>
        <p:spPr>
          <a:xfrm flipH="1">
            <a:off x="-508510" y="1345144"/>
            <a:ext cx="6853021" cy="498208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cs-CZ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C71326-3CC5-4057-B691-37E6342FD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06" y="1638353"/>
            <a:ext cx="5904656" cy="4633874"/>
          </a:xfrm>
        </p:spPr>
        <p:txBody>
          <a:bodyPr/>
          <a:lstStyle/>
          <a:p>
            <a:r>
              <a:rPr lang="cs-CZ" sz="3200"/>
              <a:t>Napomáhání optimalizaci veřejné infrastruktury v území</a:t>
            </a:r>
          </a:p>
          <a:p>
            <a:r>
              <a:rPr lang="cs-CZ" sz="3200"/>
              <a:t>Podpora žadatelů</a:t>
            </a:r>
          </a:p>
          <a:p>
            <a:r>
              <a:rPr lang="cs-CZ" sz="3200"/>
              <a:t>Příprava projektů strategického charakteru</a:t>
            </a:r>
          </a:p>
          <a:p>
            <a:r>
              <a:rPr lang="cs-CZ" sz="3200"/>
              <a:t>Prohlubování spolupráce s kraji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2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24314-0091-46C9-8B8C-51B40F53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281187"/>
            <a:ext cx="11318333" cy="925313"/>
          </a:xfrm>
        </p:spPr>
        <p:txBody>
          <a:bodyPr/>
          <a:lstStyle/>
          <a:p>
            <a:r>
              <a:rPr lang="cs-CZ"/>
              <a:t>Představa o dalším směřování metropolitní spolupráce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C71326-3CC5-4057-B691-37E6342FD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05" y="1710556"/>
            <a:ext cx="5259069" cy="4267918"/>
          </a:xfrm>
        </p:spPr>
        <p:txBody>
          <a:bodyPr/>
          <a:lstStyle/>
          <a:p>
            <a:r>
              <a:rPr lang="cs-CZ" sz="2800"/>
              <a:t>Představy odlaďovány prostřednictvím PS METAG</a:t>
            </a:r>
          </a:p>
          <a:p>
            <a:r>
              <a:rPr lang="cs-CZ" sz="2800"/>
              <a:t>MMR má zájem na vytvoření vhodnějšího legislativního rámce nejpozději v horizontu let 2024–2025</a:t>
            </a:r>
          </a:p>
          <a:p>
            <a:r>
              <a:rPr lang="cs-CZ" sz="2800"/>
              <a:t>Žádoucí formalizace řídicích struktur aglomerací (jasná pravidla fungování vyjasněné jmenování členů, jejich odpovědnost, statut a jednací </a:t>
            </a:r>
          </a:p>
          <a:p>
            <a:endParaRPr lang="cs-CZ" sz="2800"/>
          </a:p>
          <a:p>
            <a:endParaRPr lang="cs-CZ"/>
          </a:p>
        </p:txBody>
      </p:sp>
      <p:pic>
        <p:nvPicPr>
          <p:cNvPr id="8" name="Obrázek 7" descr="Obsah obrázku obloha, exteriér, bílá, staré&#10;&#10;Popis byl vytvořen automaticky">
            <a:extLst>
              <a:ext uri="{FF2B5EF4-FFF2-40B4-BE49-F238E27FC236}">
                <a16:creationId xmlns:a16="http://schemas.microsoft.com/office/drawing/2014/main" id="{DAEE7E38-AA55-4709-834E-FF82D2DBD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25" y="1344600"/>
            <a:ext cx="6192688" cy="497351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E4E7217-4563-4B2A-A478-8E07600E8A1B}"/>
              </a:ext>
            </a:extLst>
          </p:cNvPr>
          <p:cNvSpPr/>
          <p:nvPr/>
        </p:nvSpPr>
        <p:spPr>
          <a:xfrm>
            <a:off x="5833948" y="1344600"/>
            <a:ext cx="7175326" cy="49757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cs-CZ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17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F7D5E-8983-4C74-9D9F-C8D3E134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Udržitelné financování</a:t>
            </a:r>
          </a:p>
        </p:txBody>
      </p:sp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0F6BECE4-1AEF-4E59-A083-39C2D9605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3" y="2197730"/>
            <a:ext cx="5742054" cy="3848945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CEE30DE0-4CBD-4BC9-9BD7-793CDB49D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57" y="2380612"/>
            <a:ext cx="6056213" cy="375750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AD53F9A-3739-4A04-B45A-F4F462884EAF}"/>
              </a:ext>
            </a:extLst>
          </p:cNvPr>
          <p:cNvSpPr txBox="1"/>
          <p:nvPr/>
        </p:nvSpPr>
        <p:spPr>
          <a:xfrm>
            <a:off x="609521" y="1567543"/>
            <a:ext cx="11133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Akční plán Evropské komise Financování udržitelného růstu (2018) </a:t>
            </a:r>
          </a:p>
        </p:txBody>
      </p:sp>
    </p:spTree>
    <p:extLst>
      <p:ext uri="{BB962C8B-B14F-4D97-AF65-F5344CB8AC3E}">
        <p14:creationId xmlns:p14="http://schemas.microsoft.com/office/powerpoint/2010/main" val="38561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B2378-1D35-4C22-9261-AC340F73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Aktuální východiska I. -  podpora metropolitní spolupráci</a:t>
            </a:r>
          </a:p>
        </p:txBody>
      </p:sp>
      <p:pic>
        <p:nvPicPr>
          <p:cNvPr id="5" name="Obrázek 4" descr="Obsah obrázku obloha, exteriér, země, kámen&#10;&#10;Popis byl vytvořen automaticky">
            <a:extLst>
              <a:ext uri="{FF2B5EF4-FFF2-40B4-BE49-F238E27FC236}">
                <a16:creationId xmlns:a16="http://schemas.microsoft.com/office/drawing/2014/main" id="{76FFCADB-46B2-42F2-858E-20DB25B96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52" y="1602543"/>
            <a:ext cx="5580620" cy="441765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E2244E2-8FEA-4551-8F57-F14A8DBE3044}"/>
              </a:ext>
            </a:extLst>
          </p:cNvPr>
          <p:cNvSpPr txBox="1"/>
          <p:nvPr/>
        </p:nvSpPr>
        <p:spPr>
          <a:xfrm>
            <a:off x="5591150" y="1278508"/>
            <a:ext cx="6887295" cy="477769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2B5783-2D17-4ADB-8592-06F8A3294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97" y="1710556"/>
            <a:ext cx="5701709" cy="4633874"/>
          </a:xfrm>
        </p:spPr>
        <p:txBody>
          <a:bodyPr/>
          <a:lstStyle/>
          <a:p>
            <a:pPr marL="0" indent="0">
              <a:buNone/>
            </a:pPr>
            <a:r>
              <a:rPr lang="cs-CZ" sz="3200"/>
              <a:t>Programové prohlášení vlády:</a:t>
            </a:r>
          </a:p>
          <a:p>
            <a:endParaRPr lang="cs-CZ" sz="3200"/>
          </a:p>
          <a:p>
            <a:r>
              <a:rPr lang="cs-CZ" sz="3200"/>
              <a:t>Posílíme funkční spolupráci na úrovni metropolitních oblastí a aglomerací prostřednictvím Integrovaných územních investic</a:t>
            </a:r>
            <a:r>
              <a:rPr lang="cs-CZ" sz="2800"/>
              <a:t>. </a:t>
            </a:r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18136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3FEBE-1D91-448D-84F5-D6898C71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Udržitelné financování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BA851C-1178-4C96-A2C8-AAE31A837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2" y="1762117"/>
            <a:ext cx="5730352" cy="419328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3F3448-D947-4E8A-930B-926E72FBE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04" y="1918689"/>
            <a:ext cx="6358087" cy="38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40E4A-D2AA-44F2-B904-BBE1E923B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56" y="218556"/>
            <a:ext cx="5101329" cy="925313"/>
          </a:xfrm>
        </p:spPr>
        <p:txBody>
          <a:bodyPr>
            <a:normAutofit/>
          </a:bodyPr>
          <a:lstStyle/>
          <a:p>
            <a:r>
              <a:rPr lang="cs-CZ"/>
              <a:t>Udržitelné financování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F1C8800-C488-48B2-81A1-FD5D6B94F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85" y="-1"/>
            <a:ext cx="6654928" cy="702151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CF6DE6A-70F8-4DBE-AE7D-4C2D62E6376F}"/>
              </a:ext>
            </a:extLst>
          </p:cNvPr>
          <p:cNvSpPr txBox="1"/>
          <p:nvPr/>
        </p:nvSpPr>
        <p:spPr>
          <a:xfrm>
            <a:off x="434156" y="1778696"/>
            <a:ext cx="4868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/>
              <a:t>Příklady činností, které jsou podle taxonomie EU považovány za činnosti významně přispívající ke zmírňování změny klimatu.</a:t>
            </a:r>
          </a:p>
        </p:txBody>
      </p:sp>
      <p:pic>
        <p:nvPicPr>
          <p:cNvPr id="3074" name="Picture 2" descr="Cíl 13: Klimatická opatření | ADRA oddělení vzdělávání">
            <a:extLst>
              <a:ext uri="{FF2B5EF4-FFF2-40B4-BE49-F238E27FC236}">
                <a16:creationId xmlns:a16="http://schemas.microsoft.com/office/drawing/2014/main" id="{F77E0D97-94FD-4895-AE1A-794258DA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50" y="437485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7640D-BD71-4FBD-8E9A-85AE889F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Udržitelné financování a dopady na samosprávy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F36468-E3CB-40DC-B8B4-CB33C7A78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66" y="1494532"/>
            <a:ext cx="7920880" cy="4633874"/>
          </a:xfrm>
        </p:spPr>
        <p:txBody>
          <a:bodyPr/>
          <a:lstStyle/>
          <a:p>
            <a:pPr marL="0" lvl="0" indent="0">
              <a:buNone/>
            </a:pPr>
            <a:r>
              <a:rPr lang="cs-CZ" sz="2800" b="1"/>
              <a:t>Použití EU taxonomie v činnosti územních samospráv:</a:t>
            </a:r>
          </a:p>
          <a:p>
            <a:pPr lvl="0"/>
            <a:r>
              <a:rPr lang="cs-CZ" sz="2800"/>
              <a:t>podrobnější povinné nefinanční výkaznictví podniků; </a:t>
            </a:r>
          </a:p>
          <a:p>
            <a:pPr lvl="0"/>
            <a:r>
              <a:rPr lang="cs-CZ" sz="2800"/>
              <a:t>realizace projektů fondů EU ve vztahu k prokazování udržitelnosti projektů;  </a:t>
            </a:r>
          </a:p>
          <a:p>
            <a:r>
              <a:rPr lang="cs-CZ" sz="2800"/>
              <a:t>veřejné zadávání, zejména v souvislosti s uplatněním zásady „sociálně a environmentálně odpovědného zadávání a inovací“ podle § 6 odst. 4 zákona o zadávání veřejných zakázek.</a:t>
            </a:r>
          </a:p>
        </p:txBody>
      </p:sp>
      <p:pic>
        <p:nvPicPr>
          <p:cNvPr id="2052" name="Picture 4" descr="Češi se obávají změn klimatu. Vliv člověka na životní prostředí ukázal i  koronavirus - Společnosti REMA">
            <a:extLst>
              <a:ext uri="{FF2B5EF4-FFF2-40B4-BE49-F238E27FC236}">
                <a16:creationId xmlns:a16="http://schemas.microsoft.com/office/drawing/2014/main" id="{17B03408-4473-494A-83F7-9DA192F01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2009379"/>
            <a:ext cx="408063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41673-D1F2-4411-88F0-7011A74C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Diskuze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1AA523-B380-4088-B67F-E840DD8A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/>
              <a:t>Ve vztahu ke Green </a:t>
            </a:r>
            <a:r>
              <a:rPr lang="cs-CZ" sz="3600" err="1"/>
              <a:t>Dealu</a:t>
            </a:r>
            <a:r>
              <a:rPr lang="cs-CZ" sz="3600"/>
              <a:t> hledány možnosti širšího zapojení obcí, krajů a dalších územních stakeholderů a jejich možného příspěvku při naplňování závazků GD nejen jako žadatelů </a:t>
            </a:r>
          </a:p>
          <a:p>
            <a:r>
              <a:rPr lang="cs-CZ" sz="3600" i="1">
                <a:solidFill>
                  <a:srgbClr val="0070C0"/>
                </a:solidFill>
              </a:rPr>
              <a:t>Zvažují města přijetí klimatických závazků (uhlíková neutralita)?</a:t>
            </a:r>
          </a:p>
          <a:p>
            <a:r>
              <a:rPr lang="cs-CZ" sz="3600" i="1">
                <a:solidFill>
                  <a:srgbClr val="0070C0"/>
                </a:solidFill>
              </a:rPr>
              <a:t>Jaké hlavní bariéry města spatřují?</a:t>
            </a:r>
          </a:p>
        </p:txBody>
      </p:sp>
    </p:spTree>
    <p:extLst>
      <p:ext uri="{BB962C8B-B14F-4D97-AF65-F5344CB8AC3E}">
        <p14:creationId xmlns:p14="http://schemas.microsoft.com/office/powerpoint/2010/main" val="230032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57200">
              <a:spcBef>
                <a:spcPts val="0"/>
              </a:spcBef>
            </a:pPr>
            <a:r>
              <a:rPr lang="cs-CZ"/>
              <a:t>Diskuze a komentáře</a:t>
            </a:r>
            <a:endParaRPr lang="en-US"/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1126654" y="1566540"/>
            <a:ext cx="10729192" cy="4680520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461063" indent="-461063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cs-CZ" sz="2400" b="1">
              <a:cs typeface="Arial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b="1">
                <a:cs typeface="Arial"/>
              </a:rPr>
              <a:t>Marie Zezůlková</a:t>
            </a:r>
            <a:endParaRPr lang="en-US" sz="2400" b="1">
              <a:cs typeface="Arial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2400">
                <a:cs typeface="Arial"/>
              </a:rPr>
              <a:t>ředitelka odboru regionální politiky</a:t>
            </a:r>
            <a:endParaRPr lang="en-US">
              <a:cs typeface="Calibri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2400">
                <a:ea typeface="+mn-lt"/>
                <a:cs typeface="+mn-lt"/>
              </a:rPr>
              <a:t>Ministerstvo pro místní rozvoj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400" err="1">
                <a:ea typeface="+mn-lt"/>
                <a:cs typeface="Arial"/>
                <a:hlinkClick r:id="rId2"/>
              </a:rPr>
              <a:t>marie.zezulkova</a:t>
            </a:r>
            <a:r>
              <a:rPr lang="en-US" sz="2400">
                <a:ea typeface="+mn-lt"/>
                <a:cs typeface="Arial"/>
                <a:hlinkClick r:id="rId2"/>
              </a:rPr>
              <a:t>@</a:t>
            </a:r>
            <a:r>
              <a:rPr lang="en-US" sz="2400">
                <a:cs typeface="Arial"/>
                <a:hlinkClick r:id="rId2"/>
              </a:rPr>
              <a:t>mmr.cz</a:t>
            </a:r>
            <a:r>
              <a:rPr lang="cs-CZ" sz="2400">
                <a:cs typeface="Arial"/>
              </a:rPr>
              <a:t> </a:t>
            </a:r>
            <a:endParaRPr lang="en-US"/>
          </a:p>
          <a:p>
            <a:pPr marL="0" indent="0">
              <a:spcBef>
                <a:spcPts val="600"/>
              </a:spcBef>
              <a:buNone/>
            </a:pPr>
            <a:r>
              <a:rPr lang="en-US" sz="2400">
                <a:cs typeface="Arial"/>
              </a:rPr>
              <a:t>mob 724</a:t>
            </a:r>
            <a:r>
              <a:rPr lang="cs-CZ" sz="2400">
                <a:cs typeface="Arial"/>
              </a:rPr>
              <a:t>-</a:t>
            </a:r>
            <a:r>
              <a:rPr lang="en-US" sz="2400">
                <a:cs typeface="Arial"/>
              </a:rPr>
              <a:t>536</a:t>
            </a:r>
            <a:r>
              <a:rPr lang="cs-CZ" sz="2400">
                <a:cs typeface="Arial"/>
              </a:rPr>
              <a:t>-</a:t>
            </a:r>
            <a:r>
              <a:rPr lang="en-US" sz="2400">
                <a:cs typeface="Arial"/>
              </a:rPr>
              <a:t>177</a:t>
            </a:r>
            <a:r>
              <a:rPr lang="cs-CZ" sz="2400">
                <a:solidFill>
                  <a:srgbClr val="0C4CA3"/>
                </a:solidFill>
                <a:cs typeface="Arial"/>
              </a:rPr>
              <a:t>		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779" y="2484400"/>
            <a:ext cx="4539575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96AE1-62E5-47D8-B6A8-E747A565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142039"/>
            <a:ext cx="10971372" cy="925313"/>
          </a:xfrm>
        </p:spPr>
        <p:txBody>
          <a:bodyPr/>
          <a:lstStyle/>
          <a:p>
            <a:r>
              <a:rPr lang="cs-CZ"/>
              <a:t>Aktuální východiska II. – předsednictví ČR</a:t>
            </a:r>
          </a:p>
        </p:txBody>
      </p:sp>
      <p:pic>
        <p:nvPicPr>
          <p:cNvPr id="5" name="Obrázek 4" descr="Obsah obrázku exteriér, vlajka, barevné, den&#10;&#10;Popis byl vytvořen automaticky">
            <a:extLst>
              <a:ext uri="{FF2B5EF4-FFF2-40B4-BE49-F238E27FC236}">
                <a16:creationId xmlns:a16="http://schemas.microsoft.com/office/drawing/2014/main" id="{2F29EB26-39F2-41D1-B1A9-2029B4BDB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0556"/>
            <a:ext cx="5242639" cy="424847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AD84543-664C-4975-9389-0EEF710B028D}"/>
              </a:ext>
            </a:extLst>
          </p:cNvPr>
          <p:cNvSpPr/>
          <p:nvPr/>
        </p:nvSpPr>
        <p:spPr>
          <a:xfrm flipH="1">
            <a:off x="-1105594" y="1359656"/>
            <a:ext cx="6853021" cy="498208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cs-CZ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E9D7E-3628-4832-A1F8-6B0C6348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141" y="1350516"/>
            <a:ext cx="6671271" cy="4849703"/>
          </a:xfrm>
        </p:spPr>
        <p:txBody>
          <a:bodyPr/>
          <a:lstStyle/>
          <a:p>
            <a:r>
              <a:rPr lang="cs-CZ" sz="3000"/>
              <a:t>ČR od 1. 7. 2022 předsednickou zemí EU</a:t>
            </a:r>
          </a:p>
          <a:p>
            <a:r>
              <a:rPr lang="cs-CZ" sz="3000"/>
              <a:t>Proběhne neformální setkání ministrů - tzv. </a:t>
            </a:r>
            <a:r>
              <a:rPr lang="cs-CZ" sz="3000" err="1"/>
              <a:t>ministeriáda</a:t>
            </a:r>
            <a:endParaRPr lang="cs-CZ" sz="3000"/>
          </a:p>
          <a:p>
            <a:r>
              <a:rPr lang="cs-CZ" sz="3000"/>
              <a:t>MMR usiluje o propagaci přínosů nástroje ITI a sdílení dobré praxe mezi ostatní členské státy</a:t>
            </a:r>
          </a:p>
          <a:p>
            <a:r>
              <a:rPr lang="cs-CZ" sz="3000"/>
              <a:t>Hledáno téma politiky soudržnosti, které by z pohledu ministrů bylo nosné a zajímavé</a:t>
            </a:r>
          </a:p>
        </p:txBody>
      </p:sp>
    </p:spTree>
    <p:extLst>
      <p:ext uri="{BB962C8B-B14F-4D97-AF65-F5344CB8AC3E}">
        <p14:creationId xmlns:p14="http://schemas.microsoft.com/office/powerpoint/2010/main" val="5907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F1BAA-7165-4F78-81D9-0BF2D3BF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214426"/>
            <a:ext cx="10971372" cy="925313"/>
          </a:xfrm>
        </p:spPr>
        <p:txBody>
          <a:bodyPr>
            <a:normAutofit fontScale="90000"/>
          </a:bodyPr>
          <a:lstStyle/>
          <a:p>
            <a:r>
              <a:rPr lang="cs-CZ"/>
              <a:t>Aktuální východiska III. -  Koordinace regionálního rozvoje a územního plánování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794786-85D0-4B27-8C98-0C11EC73A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12" y="1729838"/>
            <a:ext cx="4581574" cy="391379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A1FE04-2ECD-47D5-B419-AFBE87BC8DC7}"/>
              </a:ext>
            </a:extLst>
          </p:cNvPr>
          <p:cNvSpPr txBox="1"/>
          <p:nvPr/>
        </p:nvSpPr>
        <p:spPr>
          <a:xfrm>
            <a:off x="6887294" y="1278508"/>
            <a:ext cx="5591151" cy="477769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6ACE34-6065-4063-A9BD-A00B4D7EB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74" y="1710556"/>
            <a:ext cx="6840760" cy="4633874"/>
          </a:xfrm>
        </p:spPr>
        <p:txBody>
          <a:bodyPr/>
          <a:lstStyle/>
          <a:p>
            <a:r>
              <a:rPr lang="cs-CZ" sz="2800"/>
              <a:t>Těsná spolupráce s útvarem územního plánování</a:t>
            </a:r>
          </a:p>
          <a:p>
            <a:r>
              <a:rPr lang="cs-CZ" sz="2800"/>
              <a:t>Slaďovány klíčové pojmy a řešeny hlavní bariéry</a:t>
            </a:r>
          </a:p>
          <a:p>
            <a:r>
              <a:rPr lang="cs-CZ" sz="2800"/>
              <a:t>Následovat bude diskuze o možnostech a rozsahu propojení nástrojů územního plánování a regionálního rozvoje – předpoklad </a:t>
            </a:r>
            <a:r>
              <a:rPr lang="cs-CZ" sz="2800" b="1"/>
              <a:t>prostorového</a:t>
            </a:r>
            <a:r>
              <a:rPr lang="cs-CZ" sz="2800"/>
              <a:t> </a:t>
            </a:r>
            <a:r>
              <a:rPr lang="cs-CZ" sz="2800" b="1"/>
              <a:t>plánování ve funkčních městských oblastech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0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B58539-42A8-491D-B857-9B927605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616" y="1566540"/>
            <a:ext cx="9243180" cy="2123848"/>
          </a:xfrm>
        </p:spPr>
        <p:txBody>
          <a:bodyPr/>
          <a:lstStyle/>
          <a:p>
            <a:r>
              <a:rPr lang="cs-CZ"/>
              <a:t>A jaké priority budou naplňovány?</a:t>
            </a:r>
          </a:p>
        </p:txBody>
      </p:sp>
    </p:spTree>
    <p:extLst>
      <p:ext uri="{BB962C8B-B14F-4D97-AF65-F5344CB8AC3E}">
        <p14:creationId xmlns:p14="http://schemas.microsoft.com/office/powerpoint/2010/main" val="29647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1871" y="252649"/>
            <a:ext cx="10971372" cy="925313"/>
          </a:xfrm>
        </p:spPr>
        <p:txBody>
          <a:bodyPr>
            <a:normAutofit/>
          </a:bodyPr>
          <a:lstStyle/>
          <a:p>
            <a:r>
              <a:rPr lang="cs-CZ"/>
              <a:t>Strategie regionálního rozvoje ČR 2021+ a její struktura</a:t>
            </a:r>
          </a:p>
        </p:txBody>
      </p:sp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0611C602-CF90-4BA1-8464-5B1B8AC0F1C0}"/>
              </a:ext>
            </a:extLst>
          </p:cNvPr>
          <p:cNvSpPr/>
          <p:nvPr/>
        </p:nvSpPr>
        <p:spPr>
          <a:xfrm>
            <a:off x="8242048" y="1350669"/>
            <a:ext cx="3545448" cy="49661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A0CC9D1-AFFC-4634-A96C-173545251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316897"/>
            <a:ext cx="6417469" cy="4086029"/>
          </a:xfrm>
          <a:prstGeom prst="rect">
            <a:avLst/>
          </a:prstGeom>
        </p:spPr>
      </p:pic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D25EFF5F-DF8E-4B77-9567-DAEB66D57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70" y="2095535"/>
            <a:ext cx="5933543" cy="4195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C3A4713-857B-497A-B5B2-4BD4AC1D6550}"/>
              </a:ext>
            </a:extLst>
          </p:cNvPr>
          <p:cNvSpPr txBox="1"/>
          <p:nvPr/>
        </p:nvSpPr>
        <p:spPr>
          <a:xfrm>
            <a:off x="190550" y="1357663"/>
            <a:ext cx="7753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/>
              <a:t>Schválena usnesením vlády č. 775/2019 ze dne 4. 11.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/>
              <a:t>Reálná podpora metropolitních oblastí v ČR je dosahována prostřednictvím nástroje ITI </a:t>
            </a:r>
          </a:p>
        </p:txBody>
      </p:sp>
    </p:spTree>
    <p:extLst>
      <p:ext uri="{BB962C8B-B14F-4D97-AF65-F5344CB8AC3E}">
        <p14:creationId xmlns:p14="http://schemas.microsoft.com/office/powerpoint/2010/main" val="17166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Finanční zdroje EU pro období 2021–2027 (2030)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89" y="1379518"/>
            <a:ext cx="8531826" cy="4915204"/>
          </a:xfrm>
        </p:spPr>
      </p:pic>
    </p:spTree>
    <p:extLst>
      <p:ext uri="{BB962C8B-B14F-4D97-AF65-F5344CB8AC3E}">
        <p14:creationId xmlns:p14="http://schemas.microsoft.com/office/powerpoint/2010/main" val="22424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337" y="323526"/>
            <a:ext cx="11606784" cy="67022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/>
              <a:t>Alokace v programech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458244"/>
            <a:ext cx="10971372" cy="4633874"/>
          </a:xfrm>
        </p:spPr>
        <p:txBody>
          <a:bodyPr/>
          <a:lstStyle/>
          <a:p>
            <a:pPr marL="0" indent="0">
              <a:buNone/>
            </a:pPr>
            <a:endParaRPr lang="cs-CZ" sz="2600" b="1">
              <a:solidFill>
                <a:srgbClr val="034EA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800">
              <a:solidFill>
                <a:srgbClr val="034EA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800">
              <a:solidFill>
                <a:srgbClr val="034EA2"/>
              </a:solidFill>
            </a:endParaRPr>
          </a:p>
          <a:p>
            <a:endParaRPr lang="cs-CZ" sz="2800">
              <a:solidFill>
                <a:srgbClr val="034EA2"/>
              </a:solidFill>
            </a:endParaRPr>
          </a:p>
          <a:p>
            <a:pPr marL="0" indent="0">
              <a:buNone/>
            </a:pPr>
            <a:r>
              <a:rPr lang="cs-CZ" sz="2800">
                <a:solidFill>
                  <a:srgbClr val="034EA2"/>
                </a:solidFill>
              </a:rPr>
              <a:t>  </a:t>
            </a:r>
          </a:p>
          <a:p>
            <a:endParaRPr lang="cs-CZ" sz="2800">
              <a:solidFill>
                <a:srgbClr val="034EA2"/>
              </a:solidFill>
            </a:endParaRPr>
          </a:p>
          <a:p>
            <a:endParaRPr lang="cs-CZ" sz="2800" b="1">
              <a:solidFill>
                <a:srgbClr val="034EA2"/>
              </a:solidFill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402337" y="1381120"/>
          <a:ext cx="4309514" cy="4788122"/>
        </p:xfrm>
        <a:graphic>
          <a:graphicData uri="http://schemas.openxmlformats.org/drawingml/2006/table">
            <a:tbl>
              <a:tblPr/>
              <a:tblGrid>
                <a:gridCol w="2846474">
                  <a:extLst>
                    <a:ext uri="{9D8B030D-6E8A-4147-A177-3AD203B41FA5}">
                      <a16:colId xmlns:a16="http://schemas.microsoft.com/office/drawing/2014/main" val="355406613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651608462"/>
                    </a:ext>
                  </a:extLst>
                </a:gridCol>
              </a:tblGrid>
              <a:tr h="4742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Resort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281395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Technologie a aplikace pro konkurenceschopnost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MPO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381004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Jan</a:t>
                      </a:r>
                      <a:r>
                        <a:rPr lang="cs-CZ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Amos Komenský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MŠMT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421159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Rybářství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MZe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907960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Životní</a:t>
                      </a:r>
                      <a:r>
                        <a:rPr lang="cs-CZ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prostředí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MŽP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623631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Doprava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420935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Zaměstnanost+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MPSV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42385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Integrovaný</a:t>
                      </a:r>
                      <a:r>
                        <a:rPr lang="cs-CZ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regionální operační program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867217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Technická</a:t>
                      </a:r>
                      <a:r>
                        <a:rPr lang="cs-CZ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pomoc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754864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Spravedlivá transformace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MŽP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703610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7445" r="6570"/>
          <a:stretch/>
        </p:blipFill>
        <p:spPr>
          <a:xfrm>
            <a:off x="5319978" y="1328805"/>
            <a:ext cx="6687545" cy="50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48C79-0AD7-4DEA-852A-67D58170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133074"/>
            <a:ext cx="10297144" cy="925313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4000"/>
              <a:t>Ústřední prioritou politiky soudržnosti ve vztahu</a:t>
            </a:r>
            <a:br>
              <a:rPr lang="cs-CZ" sz="4000"/>
            </a:br>
            <a:r>
              <a:rPr lang="cs-CZ" sz="4000"/>
              <a:t>k metropolitním oblastem = Udržitelný rozvoj měst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CF355-A407-497B-B37F-C218A742B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/>
              <a:t>Uvědomění dopadu růstu na všechny oblasti společnosti. Rozvoj měst je stále více svazován limity oblasti ekologické, sociální i ekonomické.</a:t>
            </a:r>
          </a:p>
          <a:p>
            <a:r>
              <a:rPr lang="cs-CZ" sz="3200"/>
              <a:t>Udržitelný růst vyžaduje evoluci způsobu, jakým městské oblasti vykonávají své činnosti, jako je využívání zdrojů a pohyb osob a zboží. </a:t>
            </a:r>
          </a:p>
          <a:p>
            <a:r>
              <a:rPr lang="cs-CZ" sz="3200"/>
              <a:t>Kromě sociálních a ekonomických procesů se musí vyvíjet i fyzická infrastruktura.</a:t>
            </a:r>
          </a:p>
        </p:txBody>
      </p:sp>
    </p:spTree>
    <p:extLst>
      <p:ext uri="{BB962C8B-B14F-4D97-AF65-F5344CB8AC3E}">
        <p14:creationId xmlns:p14="http://schemas.microsoft.com/office/powerpoint/2010/main" val="36619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ablona final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60E23A6042254D9AC27A8652D978CA" ma:contentTypeVersion="14" ma:contentTypeDescription="Vytvoří nový dokument" ma:contentTypeScope="" ma:versionID="5b301585167cc1e0a2aadb367de04ca5">
  <xsd:schema xmlns:xsd="http://www.w3.org/2001/XMLSchema" xmlns:xs="http://www.w3.org/2001/XMLSchema" xmlns:p="http://schemas.microsoft.com/office/2006/metadata/properties" xmlns:ns2="ae529b29-b2bb-4f0f-bf76-47ede62a77b9" xmlns:ns3="a867a263-4c00-4944-a435-72febfd70997" targetNamespace="http://schemas.microsoft.com/office/2006/metadata/properties" ma:root="true" ma:fieldsID="14085b2e47b5c8e6ebd080bd2078f460" ns2:_="" ns3:_="">
    <xsd:import namespace="ae529b29-b2bb-4f0f-bf76-47ede62a77b9"/>
    <xsd:import namespace="a867a263-4c00-4944-a435-72febfd709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29b29-b2bb-4f0f-bf76-47ede62a77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tav odsouhlasení" ma:internalName="Stav_x0020_odsouhlasen_x00ed_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7a263-4c00-4944-a435-72febfd709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e529b29-b2bb-4f0f-bf76-47ede62a77b9" xsi:nil="true"/>
  </documentManagement>
</p:properties>
</file>

<file path=customXml/itemProps1.xml><?xml version="1.0" encoding="utf-8"?>
<ds:datastoreItem xmlns:ds="http://schemas.openxmlformats.org/officeDocument/2006/customXml" ds:itemID="{1227A134-9586-4054-8E33-432D46F62296}">
  <ds:schemaRefs>
    <ds:schemaRef ds:uri="a867a263-4c00-4944-a435-72febfd70997"/>
    <ds:schemaRef ds:uri="ae529b29-b2bb-4f0f-bf76-47ede62a77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FB1741-FB84-4EBD-B818-EA28EF20E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206779-B981-44BC-96D9-C4B09801898F}">
  <ds:schemaRefs>
    <ds:schemaRef ds:uri="a867a263-4c00-4944-a435-72febfd70997"/>
    <ds:schemaRef ds:uri="ae529b29-b2bb-4f0f-bf76-47ede62a77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MMR_NOK_CZ_sir</Template>
  <TotalTime>0</TotalTime>
  <Words>1621</Words>
  <Application>Microsoft Office PowerPoint</Application>
  <PresentationFormat>Vlastní</PresentationFormat>
  <Paragraphs>182</Paragraphs>
  <Slides>24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Wingdings</vt:lpstr>
      <vt:lpstr>Šablona final</vt:lpstr>
      <vt:lpstr>Worksheet</vt:lpstr>
      <vt:lpstr>Perspektivy role metropolitních oblastí v naplňování rozvojových priorit České republiky a Evropské unie pohledem Ministerstva pro místní rozvoj</vt:lpstr>
      <vt:lpstr>Aktuální východiska I. -  podpora metropolitní spolupráci</vt:lpstr>
      <vt:lpstr>Aktuální východiska II. – předsednictví ČR</vt:lpstr>
      <vt:lpstr>Aktuální východiska III. -  Koordinace regionálního rozvoje a územního plánování</vt:lpstr>
      <vt:lpstr>A jaké priority budou naplňovány?</vt:lpstr>
      <vt:lpstr>Strategie regionálního rozvoje ČR 2021+ a její struktura</vt:lpstr>
      <vt:lpstr>Finanční zdroje EU pro období 2021–2027 (2030)</vt:lpstr>
      <vt:lpstr>Alokace v programech</vt:lpstr>
      <vt:lpstr>Ústřední prioritou politiky soudržnosti ve vztahu k metropolitním oblastem = Udržitelný rozvoj měst</vt:lpstr>
      <vt:lpstr>Principy udržitelného rozvoje měst</vt:lpstr>
      <vt:lpstr>Udržitelný rozvoj měst EU </vt:lpstr>
      <vt:lpstr>Strategie metropolitních oblastí/aglomerací (nástroj ITI) </vt:lpstr>
      <vt:lpstr>Integrované územní investice v PO 2021–2027</vt:lpstr>
      <vt:lpstr>Finanční alokace na nástroj ITI v operačních programech</vt:lpstr>
      <vt:lpstr>Podpora metropolitní spolupráce prostřednictvím platforem Národní stálé konference a Regionálních stálých konferencí</vt:lpstr>
      <vt:lpstr>Představa o budoucí úloze metropolitních oblastí </vt:lpstr>
      <vt:lpstr>Představa o budoucí úloze metropolitních oblastí II.  </vt:lpstr>
      <vt:lpstr>Představa o dalším směřování metropolitní spolupráce  </vt:lpstr>
      <vt:lpstr>Udržitelné financování</vt:lpstr>
      <vt:lpstr>Udržitelné financování</vt:lpstr>
      <vt:lpstr>Udržitelné financování</vt:lpstr>
      <vt:lpstr>Udržitelné financování a dopady na samosprávy</vt:lpstr>
      <vt:lpstr>Diskuze</vt:lpstr>
      <vt:lpstr>Diskuze a komentáře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Možné úvahy o metropolitní spolupráci pohledem Ministerstva pro místní rozvoj</dc:title>
  <dc:creator>Šimánek Zbyněk</dc:creator>
  <cp:lastModifiedBy>Brázová Věra-Karin</cp:lastModifiedBy>
  <cp:revision>1</cp:revision>
  <dcterms:created xsi:type="dcterms:W3CDTF">2021-10-04T13:24:54Z</dcterms:created>
  <dcterms:modified xsi:type="dcterms:W3CDTF">2022-01-25T17:05:07Z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0x010100FC60E23A6042254D9AC27A8652D978CA</vt:lpwstr>
  </property>
</Properties>
</file>