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63" r:id="rId5"/>
    <p:sldId id="360" r:id="rId6"/>
    <p:sldId id="351" r:id="rId7"/>
    <p:sldId id="427" r:id="rId8"/>
    <p:sldId id="356" r:id="rId9"/>
    <p:sldId id="435" r:id="rId10"/>
    <p:sldId id="436" r:id="rId11"/>
    <p:sldId id="437" r:id="rId12"/>
    <p:sldId id="438" r:id="rId13"/>
    <p:sldId id="441" r:id="rId14"/>
    <p:sldId id="443" r:id="rId15"/>
    <p:sldId id="425" r:id="rId16"/>
    <p:sldId id="442" r:id="rId17"/>
    <p:sldId id="431" r:id="rId18"/>
    <p:sldId id="432" r:id="rId19"/>
    <p:sldId id="434" r:id="rId20"/>
    <p:sldId id="445" r:id="rId21"/>
    <p:sldId id="446" r:id="rId22"/>
    <p:sldId id="444" r:id="rId23"/>
    <p:sldId id="424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3"/>
    <a:srgbClr val="F12F6B"/>
    <a:srgbClr val="B3D7FF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0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BD3E-AF77-479F-ACF8-60D24D186A5F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058F-3D64-452B-AED7-B561252B186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16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F94B69-B171-416D-9F2A-D0FA8E8DE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C53E3D-0F77-450A-966E-0EEFEBC7FD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927C0733-AA50-40CE-94CE-766F86E21FE7}"/>
              </a:ext>
            </a:extLst>
          </p:cNvPr>
          <p:cNvGrpSpPr/>
          <p:nvPr userDrawn="1"/>
        </p:nvGrpSpPr>
        <p:grpSpPr>
          <a:xfrm>
            <a:off x="943200" y="314252"/>
            <a:ext cx="2371532" cy="939616"/>
            <a:chOff x="547287" y="314252"/>
            <a:chExt cx="2371532" cy="939616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05FC8437-26A3-491F-86EB-D0C96B40D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7C85021B-2492-435B-AFAD-8614CE0B3C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/>
          <a:lstStyle/>
          <a:p>
            <a:fld id="{F11BA858-80AA-4B34-B27B-B535B6FD4805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10"/>
            <a:ext cx="3420000" cy="414080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D1C4563-C02F-4994-88BF-5E79DAEBD3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20001" y="1979613"/>
            <a:ext cx="5580000" cy="41402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CFD64D9-5E39-4F90-9BB2-7A3645E0F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14000"/>
            <a:ext cx="9720001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1/27/2022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678BF08-3083-472A-AA4E-BE2B2E25E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B3FC587-2EF2-4A03-971E-2B639D59503E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1079500" y="1980000"/>
            <a:ext cx="9720263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65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56D445D-8253-4E53-AAAD-815D61F4C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D5335718-3FE3-453A-8AF3-F1D7EA742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00" y="1979009"/>
            <a:ext cx="4500000" cy="4140000"/>
          </a:xfrm>
          <a:solidFill>
            <a:schemeClr val="tx2">
              <a:lumMod val="10000"/>
              <a:lumOff val="90000"/>
            </a:schemeClr>
          </a:solidFill>
        </p:spPr>
        <p:txBody>
          <a:bodyPr lIns="252000" tIns="252000" rIns="252000" bIns="252000">
            <a:normAutofit/>
          </a:bodyPr>
          <a:lstStyle>
            <a:lvl1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36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5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72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90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 marL="1260000"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 marL="14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8pPr>
            <a:lvl9pPr marL="1620000" indent="-180000">
              <a:buClr>
                <a:schemeClr val="tx2"/>
              </a:buClr>
              <a:buFont typeface="Wingdings" panose="05000000000000000000" pitchFamily="2" charset="2"/>
              <a:buChar char="§"/>
              <a:defRPr u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599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DARK colou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1BA858-80AA-4B34-B27B-B535B6FD4805}" type="datetime1">
              <a:rPr lang="en-US" smtClean="0"/>
              <a:pPr/>
              <a:t>1/27/2022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678BF08-3083-472A-AA4E-BE2B2E25E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1" y="6480000"/>
            <a:ext cx="502342" cy="179999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50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icon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953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LIGH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1/27/2022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678BF08-3083-472A-AA4E-BE2B2E25E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50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icon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11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12E354A1-E814-4CE3-B772-134096C53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6CF52A7-6F2F-4BEE-B885-7246B0A3C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32D0D-DDAB-4CCA-A24D-ACBC4D94D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CB0D0-ED65-43CE-99DB-B5202260ED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D7D815-E001-4683-8B18-3683B19E45D8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36D626E1-2497-40C2-B4A8-F19DDFB242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6480000"/>
            <a:ext cx="504000" cy="17901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81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901CDADE-6AB5-4EB8-A34A-8F2BD8EB77A4}"/>
              </a:ext>
            </a:extLst>
          </p:cNvPr>
          <p:cNvGrpSpPr/>
          <p:nvPr userDrawn="1"/>
        </p:nvGrpSpPr>
        <p:grpSpPr>
          <a:xfrm>
            <a:off x="943200" y="314252"/>
            <a:ext cx="2371532" cy="1180824"/>
            <a:chOff x="907200" y="314252"/>
            <a:chExt cx="2371532" cy="1180824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B51919A2-3861-4007-9769-B55F2B140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00" y="995218"/>
              <a:ext cx="2371532" cy="258650"/>
            </a:xfrm>
            <a:prstGeom prst="rect">
              <a:avLst/>
            </a:prstGeom>
          </p:spPr>
        </p:pic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F0C6E35A-CDB5-4B6B-9870-8E5905E7E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13" y="1279076"/>
              <a:ext cx="1456630" cy="216000"/>
            </a:xfrm>
            <a:prstGeom prst="rect">
              <a:avLst/>
            </a:prstGeom>
          </p:spPr>
        </p:pic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792E1E12-C3A6-4ABF-A03F-B03C341E4C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643" y="314252"/>
              <a:ext cx="2001600" cy="654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07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24F-81DD-478C-979E-0D67BAC67EA2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8A63-7F67-4FDA-93E9-1B96AD026D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9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9720000" cy="1314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12643-2F99-413E-B7E3-778448665D38}" type="datetime1">
              <a:rPr lang="en-US" smtClean="0"/>
              <a:pPr/>
              <a:t>1/27/2022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3DE1636-AA73-41D6-914A-14C26B56C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1" y="6480000"/>
            <a:ext cx="502342" cy="179999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20000" cy="4140000"/>
          </a:xfrm>
        </p:spPr>
        <p:txBody>
          <a:bodyPr/>
          <a:lstStyle>
            <a:lvl1pPr marL="0" indent="-612000">
              <a:buNone/>
              <a:defRPr sz="18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D070636F-56ED-4AC0-86B8-CF2028A464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60000" y="0"/>
            <a:ext cx="3732000" cy="6858000"/>
          </a:xfrm>
          <a:solidFill>
            <a:schemeClr val="bg1"/>
          </a:solidFill>
        </p:spPr>
        <p:txBody>
          <a:bodyPr lIns="360000" tIns="360000" rIns="360000" bIns="360000" anchor="t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440800"/>
            <a:ext cx="7380000" cy="3240000"/>
          </a:xfrm>
          <a:noFill/>
        </p:spPr>
        <p:txBody>
          <a:bodyPr lIns="0" tIns="0" rIns="360000" bIns="0" anchor="t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4DE7F6-F8D1-4683-91F4-F5B1DFAB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0000" y="6480000"/>
            <a:ext cx="1800000" cy="180000"/>
          </a:xfrm>
          <a:prstGeom prst="rect">
            <a:avLst/>
          </a:prstGeom>
        </p:spPr>
        <p:txBody>
          <a:bodyPr/>
          <a:lstStyle/>
          <a:p>
            <a:fld id="{930B1B23-4667-42DB-80B6-3FE19686C639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E83EC3-9FFE-4122-B232-DC5B2B02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C82042-8DB4-4B97-A415-FA2797A6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CD1CD501-D0E0-444F-9190-F8E84B4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17866"/>
            <a:ext cx="1440000" cy="14400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lIns="0" tIns="36000" rIns="0" bIns="72000" anchor="ctr" anchorCtr="0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1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BD9857F-D5E4-49D0-86EF-18F3CFC09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1" y="6480000"/>
            <a:ext cx="502342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3DE1636-AA73-41D6-914A-14C26B56C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54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 with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68000"/>
            <a:ext cx="9720000" cy="1206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3DE1636-AA73-41D6-914A-14C26B56C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1750361-F9BE-4CEB-B2EF-BC216C3CC2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0"/>
            <a:ext cx="9719762" cy="468000"/>
          </a:xfrm>
        </p:spPr>
        <p:txBody>
          <a:bodyPr bIns="0" anchor="b" anchorCtr="0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42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504B60A-076D-4745-A2B5-2B65295F9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E005E74C-7F6C-4582-9026-FF53749B5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2E12CCB-CAA9-4F5B-ADC9-5686B7FF2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8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1979613"/>
            <a:ext cx="4500000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56D445D-8253-4E53-AAAD-815D61F4C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4500000" cy="1314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0"/>
            <a:ext cx="58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975F611-563D-4AE5-9AEB-94D7FC188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164D8C-CB59-4934-871B-9F66CC2C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E75FC-CE4D-4566-BF4B-11E94AEE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972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B0B4A3-850C-437A-BA5C-B5C16D09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927D54-696A-40B4-820B-658BE4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8834146-4217-4D85-A795-60426981F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D7D815-E001-4683-8B18-3683B19E45D8}" type="datetime1">
              <a:rPr lang="en-US" smtClean="0"/>
              <a:pPr/>
              <a:t>1/27/2022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72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9" r:id="rId3"/>
    <p:sldLayoutId id="2147483649" r:id="rId4"/>
    <p:sldLayoutId id="2147483650" r:id="rId5"/>
    <p:sldLayoutId id="2147483660" r:id="rId6"/>
    <p:sldLayoutId id="2147483652" r:id="rId7"/>
    <p:sldLayoutId id="2147483653" r:id="rId8"/>
    <p:sldLayoutId id="2147483655" r:id="rId9"/>
    <p:sldLayoutId id="2147483654" r:id="rId10"/>
    <p:sldLayoutId id="2147483657" r:id="rId11"/>
    <p:sldLayoutId id="2147483663" r:id="rId12"/>
    <p:sldLayoutId id="2147483662" r:id="rId13"/>
    <p:sldLayoutId id="2147483661" r:id="rId14"/>
    <p:sldLayoutId id="2147483658" r:id="rId15"/>
    <p:sldLayoutId id="2147483656" r:id="rId16"/>
    <p:sldLayoutId id="2147483666" r:id="rId17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jp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sykora@natur.c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6.emf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em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3725A13B-66C4-43ED-902E-5423DC5A2942}"/>
              </a:ext>
            </a:extLst>
          </p:cNvPr>
          <p:cNvSpPr/>
          <p:nvPr/>
        </p:nvSpPr>
        <p:spPr>
          <a:xfrm>
            <a:off x="733288" y="3182337"/>
            <a:ext cx="8777356" cy="2036407"/>
          </a:xfrm>
          <a:prstGeom prst="roundRect">
            <a:avLst/>
          </a:prstGeom>
          <a:solidFill>
            <a:srgbClr val="B3D7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9F3021-D7F7-488D-AED7-94ACB89F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04" y="1825949"/>
            <a:ext cx="8265439" cy="4162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i="1" dirty="0">
                <a:solidFill>
                  <a:srgbClr val="0070C0"/>
                </a:solidFill>
              </a:rPr>
              <a:t>METRO Role a perspektivy politiky soudržnosti v plánování metropolitních oblastí a měst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cs-CZ" sz="4800" dirty="0">
                <a:solidFill>
                  <a:srgbClr val="F12F6B"/>
                </a:solidFill>
              </a:rPr>
              <a:t>Metropolitní rozvoj: </a:t>
            </a:r>
            <a:r>
              <a:rPr lang="cs-CZ" sz="1400" b="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/>
            </a:r>
            <a:br>
              <a:rPr lang="cs-CZ" sz="1400" b="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</a:br>
            <a:r>
              <a:rPr lang="cs-CZ" sz="3600" dirty="0">
                <a:solidFill>
                  <a:srgbClr val="293E5C"/>
                </a:solidFill>
              </a:rPr>
              <a:t>Potenciály a limity lokální spolupráce a politiky soudržnosti </a:t>
            </a:r>
            <a:br>
              <a:rPr lang="cs-CZ" sz="3600" dirty="0">
                <a:solidFill>
                  <a:srgbClr val="293E5C"/>
                </a:solidFill>
              </a:rPr>
            </a:br>
            <a:r>
              <a:rPr lang="cs-CZ" sz="3600" dirty="0">
                <a:solidFill>
                  <a:srgbClr val="293E5C"/>
                </a:solidFill>
              </a:rPr>
              <a:t/>
            </a:r>
            <a:br>
              <a:rPr lang="cs-CZ" sz="3600" dirty="0">
                <a:solidFill>
                  <a:srgbClr val="293E5C"/>
                </a:solidFill>
              </a:rPr>
            </a:br>
            <a:r>
              <a:rPr lang="en-US" sz="2400" dirty="0">
                <a:solidFill>
                  <a:srgbClr val="293E5C"/>
                </a:solidFill>
              </a:rPr>
              <a:t>Luděk Sýkora, Alena Coblence, </a:t>
            </a:r>
            <a:r>
              <a:rPr lang="en-US" sz="2400" dirty="0" err="1">
                <a:solidFill>
                  <a:srgbClr val="293E5C"/>
                </a:solidFill>
              </a:rPr>
              <a:t>Univer</a:t>
            </a:r>
            <a:r>
              <a:rPr lang="cs-CZ" sz="2400" dirty="0">
                <a:solidFill>
                  <a:srgbClr val="293E5C"/>
                </a:solidFill>
              </a:rPr>
              <a:t>z</a:t>
            </a:r>
            <a:r>
              <a:rPr lang="en-US" sz="2400" dirty="0">
                <a:solidFill>
                  <a:srgbClr val="293E5C"/>
                </a:solidFill>
              </a:rPr>
              <a:t>it</a:t>
            </a:r>
            <a:r>
              <a:rPr lang="cs-CZ" sz="2400" dirty="0">
                <a:solidFill>
                  <a:srgbClr val="293E5C"/>
                </a:solidFill>
              </a:rPr>
              <a:t>a Karlova</a:t>
            </a:r>
            <a:endParaRPr lang="en-US" sz="4400" dirty="0">
              <a:solidFill>
                <a:srgbClr val="F4812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7372" y="6255657"/>
            <a:ext cx="11451771" cy="0"/>
          </a:xfrm>
          <a:prstGeom prst="line">
            <a:avLst/>
          </a:prstGeom>
          <a:ln>
            <a:solidFill>
              <a:srgbClr val="F48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G:\E - Outreach SO4\E3 - Publications\02 - Lay out and corporate id\Templates\ESPON Logo\ESPON-EGTC-logo_2015-12-03_cropped_RGB_slog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06" y="320811"/>
            <a:ext cx="2744429" cy="1333818"/>
          </a:xfrm>
          <a:prstGeom prst="rect">
            <a:avLst/>
          </a:prstGeom>
          <a:noFill/>
        </p:spPr>
      </p:pic>
      <p:sp>
        <p:nvSpPr>
          <p:cNvPr id="10" name="Pladsholder til sidefod 2">
            <a:extLst>
              <a:ext uri="{FF2B5EF4-FFF2-40B4-BE49-F238E27FC236}">
                <a16:creationId xmlns:a16="http://schemas.microsoft.com/office/drawing/2014/main" id="{C1A39EF0-8E15-4163-A064-448DEE961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10134164" cy="180000"/>
          </a:xfrm>
        </p:spPr>
        <p:txBody>
          <a:bodyPr/>
          <a:lstStyle/>
          <a:p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9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9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9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9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9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9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9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9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9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9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E60907-15A4-4A9A-9B49-56166787B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893" y="212101"/>
            <a:ext cx="3023901" cy="1142229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810C8815-90AB-4DA8-A8B7-6F7F1B9D2B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59" y="212101"/>
            <a:ext cx="2351969" cy="1130543"/>
          </a:xfrm>
          <a:prstGeom prst="rect">
            <a:avLst/>
          </a:prstGeo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E6C5DBB7-AF1B-46E0-B902-22F769DD2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16" y="467771"/>
            <a:ext cx="2880137" cy="6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29" y="3086100"/>
            <a:ext cx="10441216" cy="1280180"/>
          </a:xfrm>
        </p:spPr>
        <p:txBody>
          <a:bodyPr anchor="t">
            <a:noAutofit/>
          </a:bodyPr>
          <a:lstStyle/>
          <a:p>
            <a:pPr algn="r"/>
            <a:r>
              <a:rPr lang="en-US" sz="4400" b="1" dirty="0" err="1">
                <a:solidFill>
                  <a:srgbClr val="FF0066"/>
                </a:solidFill>
              </a:rPr>
              <a:t>Metropolitn</a:t>
            </a:r>
            <a:r>
              <a:rPr lang="cs-CZ" sz="4400" b="1" dirty="0">
                <a:solidFill>
                  <a:srgbClr val="FF0066"/>
                </a:solidFill>
              </a:rPr>
              <a:t>í </a:t>
            </a:r>
            <a:r>
              <a:rPr lang="cs-CZ" sz="4400" dirty="0">
                <a:solidFill>
                  <a:srgbClr val="FF0066"/>
                </a:solidFill>
              </a:rPr>
              <a:t>i</a:t>
            </a:r>
            <a:r>
              <a:rPr lang="en-US" sz="4400" b="1" dirty="0" err="1">
                <a:solidFill>
                  <a:srgbClr val="FF0066"/>
                </a:solidFill>
              </a:rPr>
              <a:t>nstitu</a:t>
            </a:r>
            <a:r>
              <a:rPr lang="cs-CZ" sz="4400" b="1" dirty="0">
                <a:solidFill>
                  <a:srgbClr val="FF0066"/>
                </a:solidFill>
              </a:rPr>
              <a:t>c</a:t>
            </a:r>
            <a:r>
              <a:rPr lang="en-US" sz="4400" b="1" dirty="0" err="1">
                <a:solidFill>
                  <a:srgbClr val="FF0066"/>
                </a:solidFill>
              </a:rPr>
              <a:t>ionali</a:t>
            </a:r>
            <a:r>
              <a:rPr lang="cs-CZ" sz="4400" b="1" dirty="0" err="1">
                <a:solidFill>
                  <a:srgbClr val="FF0066"/>
                </a:solidFill>
              </a:rPr>
              <a:t>zace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9279" y="2991462"/>
            <a:ext cx="10515600" cy="1500187"/>
          </a:xfrm>
        </p:spPr>
        <p:txBody>
          <a:bodyPr>
            <a:normAutofit/>
          </a:bodyPr>
          <a:lstStyle/>
          <a:p>
            <a:pPr algn="r"/>
            <a:r>
              <a:rPr lang="cs-CZ" sz="7200" b="1" dirty="0">
                <a:solidFill>
                  <a:schemeClr val="accent1">
                    <a:lumMod val="50000"/>
                  </a:schemeClr>
                </a:solidFill>
              </a:rPr>
              <a:t>...</a:t>
            </a:r>
            <a:r>
              <a:rPr lang="cs-CZ" sz="8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AD5ACC-85CA-4808-836C-23C78B7FA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77" y="-1"/>
            <a:ext cx="2595936" cy="273979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FF4342E-F6F7-4DE0-8666-2E38959B3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1" y="175"/>
            <a:ext cx="2674038" cy="377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A10E54-E04F-4070-AC24-04660964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513" y="0"/>
            <a:ext cx="2546487" cy="2739799"/>
          </a:xfrm>
          <a:prstGeom prst="rect">
            <a:avLst/>
          </a:prstGeom>
        </p:spPr>
      </p:pic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886DA3B3-130A-4374-AC3D-8FB72E4C6C41}"/>
              </a:ext>
            </a:extLst>
          </p:cNvPr>
          <p:cNvSpPr/>
          <p:nvPr/>
        </p:nvSpPr>
        <p:spPr>
          <a:xfrm>
            <a:off x="3327182" y="1210954"/>
            <a:ext cx="3240370" cy="317888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0615D3D-EAAE-40E3-9523-205BD9A6E510}"/>
              </a:ext>
            </a:extLst>
          </p:cNvPr>
          <p:cNvSpPr txBox="1">
            <a:spLocks/>
          </p:cNvSpPr>
          <p:nvPr/>
        </p:nvSpPr>
        <p:spPr>
          <a:xfrm>
            <a:off x="330655" y="4117093"/>
            <a:ext cx="11324224" cy="2241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4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zásadní role politiky soudržnosti </a:t>
            </a:r>
            <a:r>
              <a:rPr lang="cs-CZ" sz="2200" dirty="0" smtClean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cs-CZ" sz="2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implementace nástroje ITI</a:t>
            </a:r>
            <a:r>
              <a:rPr lang="cs-CZ" sz="2200" dirty="0" smtClean="0">
                <a:solidFill>
                  <a:schemeClr val="tx1"/>
                </a:solidFill>
                <a:cs typeface="Calibri" panose="020F0502020204030204" pitchFamily="34" charset="0"/>
              </a:rPr>
              <a:t> - od r. 2014</a:t>
            </a:r>
          </a:p>
          <a:p>
            <a:pPr marL="342900" indent="-342900">
              <a:lnSpc>
                <a:spcPct val="14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Calibri" panose="020F0502020204030204" pitchFamily="34" charset="0"/>
              </a:rPr>
              <a:t>etablování </a:t>
            </a:r>
            <a:r>
              <a:rPr lang="cs-CZ" sz="2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metropolitní dimenze</a:t>
            </a:r>
            <a:r>
              <a:rPr lang="cs-CZ" sz="2200" dirty="0" smtClean="0">
                <a:solidFill>
                  <a:schemeClr val="tx1"/>
                </a:solidFill>
                <a:cs typeface="Calibri" panose="020F0502020204030204" pitchFamily="34" charset="0"/>
              </a:rPr>
              <a:t> v</a:t>
            </a:r>
            <a:r>
              <a:rPr lang="cs-CZ" sz="2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národních politikách (SRR) – </a:t>
            </a:r>
            <a:r>
              <a:rPr lang="cs-CZ" sz="2200" b="1" dirty="0" smtClean="0">
                <a:solidFill>
                  <a:srgbClr val="F12F6B"/>
                </a:solidFill>
                <a:cs typeface="Calibri" panose="020F0502020204030204" pitchFamily="34" charset="0"/>
              </a:rPr>
              <a:t>top </a:t>
            </a:r>
            <a:r>
              <a:rPr lang="cs-CZ" sz="2200" b="1" dirty="0" err="1" smtClean="0">
                <a:solidFill>
                  <a:srgbClr val="F12F6B"/>
                </a:solidFill>
                <a:cs typeface="Calibri" panose="020F0502020204030204" pitchFamily="34" charset="0"/>
              </a:rPr>
              <a:t>down</a:t>
            </a:r>
            <a:endParaRPr lang="cs-CZ" sz="2200" b="1" dirty="0" smtClean="0">
              <a:solidFill>
                <a:srgbClr val="F12F6B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Calibri" panose="020F0502020204030204" pitchFamily="34" charset="0"/>
              </a:rPr>
              <a:t>inicializace </a:t>
            </a:r>
            <a:r>
              <a:rPr lang="cs-CZ" sz="2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mechanismů metropolitní spolupráce – </a:t>
            </a:r>
            <a:r>
              <a:rPr lang="cs-CZ" sz="2200" b="1" dirty="0" err="1" smtClean="0">
                <a:solidFill>
                  <a:srgbClr val="F12F6B"/>
                </a:solidFill>
                <a:cs typeface="Calibri" panose="020F0502020204030204" pitchFamily="34" charset="0"/>
              </a:rPr>
              <a:t>bottom</a:t>
            </a:r>
            <a:r>
              <a:rPr lang="cs-CZ" sz="2200" b="1" dirty="0" smtClean="0">
                <a:solidFill>
                  <a:srgbClr val="F12F6B"/>
                </a:solidFill>
                <a:cs typeface="Calibri" panose="020F0502020204030204" pitchFamily="34" charset="0"/>
              </a:rPr>
              <a:t> up</a:t>
            </a:r>
          </a:p>
          <a:p>
            <a:pPr marL="342900" indent="-342900">
              <a:lnSpc>
                <a:spcPct val="14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Calibri" panose="020F0502020204030204" pitchFamily="34" charset="0"/>
              </a:rPr>
              <a:t>cesta </a:t>
            </a:r>
            <a:r>
              <a:rPr lang="cs-CZ" sz="2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učení se metropolitní spolupráci </a:t>
            </a:r>
            <a:r>
              <a:rPr lang="cs-CZ" sz="2200" dirty="0" smtClean="0">
                <a:solidFill>
                  <a:schemeClr val="tx1"/>
                </a:solidFill>
                <a:cs typeface="Calibri" panose="020F0502020204030204" pitchFamily="34" charset="0"/>
              </a:rPr>
              <a:t>při vzájemné top </a:t>
            </a:r>
            <a:r>
              <a:rPr lang="cs-CZ" sz="22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down</a:t>
            </a:r>
            <a:r>
              <a:rPr lang="cs-CZ" sz="2200" dirty="0" smtClean="0">
                <a:solidFill>
                  <a:schemeClr val="tx1"/>
                </a:solidFill>
                <a:cs typeface="Calibri" panose="020F0502020204030204" pitchFamily="34" charset="0"/>
              </a:rPr>
              <a:t> – </a:t>
            </a:r>
            <a:r>
              <a:rPr lang="cs-CZ" sz="22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bottom</a:t>
            </a:r>
            <a:r>
              <a:rPr lang="cs-CZ" sz="2200" dirty="0" smtClean="0">
                <a:solidFill>
                  <a:schemeClr val="tx1"/>
                </a:solidFill>
                <a:cs typeface="Calibri" panose="020F0502020204030204" pitchFamily="34" charset="0"/>
              </a:rPr>
              <a:t> up </a:t>
            </a:r>
            <a:r>
              <a:rPr lang="cs-CZ" sz="2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synergii</a:t>
            </a:r>
            <a:endParaRPr lang="cs-CZ" sz="22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4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712067"/>
          </a:xfrm>
        </p:spPr>
        <p:txBody>
          <a:bodyPr/>
          <a:lstStyle/>
          <a:p>
            <a:r>
              <a:rPr lang="cs-CZ" dirty="0">
                <a:solidFill>
                  <a:srgbClr val="F12F6B"/>
                </a:solidFill>
              </a:rPr>
              <a:t>METRO </a:t>
            </a:r>
            <a:r>
              <a:rPr lang="cs-CZ" dirty="0">
                <a:solidFill>
                  <a:srgbClr val="003285"/>
                </a:solidFill>
                <a:latin typeface="Arial" panose="020B0604020202020204" pitchFamily="34" charset="0"/>
              </a:rPr>
              <a:t>v</a:t>
            </a:r>
            <a:r>
              <a:rPr lang="cs-CZ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ýzvy a rizika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912193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6C2438-BAD1-4FD9-9235-19698AE3C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166" y="1426633"/>
            <a:ext cx="7540734" cy="4693367"/>
          </a:xfrm>
        </p:spPr>
        <p:txBody>
          <a:bodyPr/>
          <a:lstStyle/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Pozice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metropolit</a:t>
            </a:r>
            <a:r>
              <a:rPr lang="cs-CZ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ních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oblastí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velmi </a:t>
            </a:r>
            <a:r>
              <a:rPr lang="cs-CZ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křehká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dočasná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zcela </a:t>
            </a:r>
            <a:r>
              <a:rPr lang="cs-CZ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závislá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politice soudržnosti a nástroji ITI</a:t>
            </a:r>
          </a:p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Neexistuje </a:t>
            </a:r>
            <a:r>
              <a:rPr lang="cs-CZ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právní rámec 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</a:t>
            </a:r>
            <a:r>
              <a:rPr lang="cs-CZ" sz="2200" dirty="0">
                <a:ea typeface="Calibri" panose="020F0502020204030204" pitchFamily="34" charset="0"/>
                <a:cs typeface="Times New Roman" panose="02020603050405020304" pitchFamily="18" charset="0"/>
              </a:rPr>
              <a:t>metropolitní správu (včetně rozpočtu) </a:t>
            </a:r>
          </a:p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Metropolitní oblasti nejsou vládou vnímány jako </a:t>
            </a:r>
            <a:r>
              <a:rPr lang="cs-CZ" sz="2200" b="1" dirty="0">
                <a:solidFill>
                  <a:srgbClr val="F12F6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klíčová území </a:t>
            </a:r>
            <a:r>
              <a:rPr lang="cs-CZ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územní rozměr veřejných politik</a:t>
            </a:r>
          </a:p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Národní politiky nejsou </a:t>
            </a:r>
            <a:r>
              <a:rPr lang="cs-CZ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koncepčně a terminologicky konzistentní</a:t>
            </a:r>
          </a:p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Zásady urbánní politiky dosud </a:t>
            </a:r>
            <a:r>
              <a:rPr lang="cs-CZ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opomíjí vnitro-metropolitní rozvoj 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spolupráci</a:t>
            </a:r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0517F704-1E61-4D62-A369-A4FE17C2C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767" y="1337733"/>
            <a:ext cx="3606233" cy="5084234"/>
          </a:xfrm>
          <a:prstGeom prst="rect">
            <a:avLst/>
          </a:prstGeom>
        </p:spPr>
      </p:pic>
      <p:sp>
        <p:nvSpPr>
          <p:cNvPr id="10" name="Rettangolo 5">
            <a:extLst>
              <a:ext uri="{FF2B5EF4-FFF2-40B4-BE49-F238E27FC236}">
                <a16:creationId xmlns:a16="http://schemas.microsoft.com/office/drawing/2014/main" id="{4056E80E-274D-4D06-9A56-BF5EEFBC947F}"/>
              </a:ext>
            </a:extLst>
          </p:cNvPr>
          <p:cNvSpPr/>
          <p:nvPr/>
        </p:nvSpPr>
        <p:spPr>
          <a:xfrm>
            <a:off x="8585764" y="0"/>
            <a:ext cx="3606236" cy="13377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2">
            <a:extLst>
              <a:ext uri="{FF2B5EF4-FFF2-40B4-BE49-F238E27FC236}">
                <a16:creationId xmlns:a16="http://schemas.microsoft.com/office/drawing/2014/main" id="{C08E4663-8089-4577-93A2-77C357CBB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18" y="126582"/>
            <a:ext cx="3461728" cy="11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09848"/>
          </a:xfrm>
        </p:spPr>
        <p:txBody>
          <a:bodyPr/>
          <a:lstStyle/>
          <a:p>
            <a:pPr algn="l"/>
            <a:r>
              <a:rPr lang="cs-CZ" sz="3600" dirty="0">
                <a:solidFill>
                  <a:srgbClr val="F12F6B"/>
                </a:solidFill>
              </a:rPr>
              <a:t>Programové prohlášení </a:t>
            </a:r>
            <a:br>
              <a:rPr lang="cs-CZ" sz="3600" dirty="0">
                <a:solidFill>
                  <a:srgbClr val="F12F6B"/>
                </a:solidFill>
              </a:rPr>
            </a:br>
            <a:r>
              <a:rPr lang="cs-CZ" sz="3600" dirty="0">
                <a:solidFill>
                  <a:srgbClr val="164193"/>
                </a:solidFill>
              </a:rPr>
              <a:t>vlády České republiky – leden 2022</a:t>
            </a:r>
            <a:endParaRPr lang="en-US" dirty="0">
              <a:solidFill>
                <a:srgbClr val="164193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843767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6C2438-BAD1-4FD9-9235-19698AE3C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166" y="2032000"/>
            <a:ext cx="10515600" cy="408799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3600" b="1" dirty="0">
                <a:solidFill>
                  <a:srgbClr val="164193"/>
                </a:solidFill>
                <a:latin typeface="Calibri" panose="020F0502020204030204" pitchFamily="34" charset="0"/>
              </a:rPr>
              <a:t>Regionální a místní rozvoj</a:t>
            </a:r>
          </a:p>
          <a:p>
            <a:pPr marL="342900" lvl="0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endParaRPr lang="cs-CZ" sz="2400" dirty="0">
              <a:solidFill>
                <a:srgbClr val="202122"/>
              </a:solidFill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b="1" i="0" u="none" strike="noStrike" baseline="0" dirty="0">
                <a:solidFill>
                  <a:srgbClr val="202122"/>
                </a:solidFill>
                <a:latin typeface="Calibri" panose="020F0502020204030204" pitchFamily="34" charset="0"/>
              </a:rPr>
              <a:t>Vzrůstající rozdíly mezi regiony </a:t>
            </a:r>
            <a:r>
              <a:rPr lang="cs-CZ" sz="2400" b="0" i="0" u="none" strike="noStrike" baseline="0" dirty="0">
                <a:solidFill>
                  <a:srgbClr val="202122"/>
                </a:solidFill>
                <a:latin typeface="Calibri" panose="020F0502020204030204" pitchFamily="34" charset="0"/>
              </a:rPr>
              <a:t>naší země jsou zásadní celospolečenskou výzvou.</a:t>
            </a:r>
          </a:p>
          <a:p>
            <a:pPr marL="342900" lvl="0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endParaRPr lang="cs-CZ" sz="2400" b="0" i="0" u="none" strike="noStrike" baseline="0" dirty="0"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b="0" i="0" u="none" strike="noStrike" baseline="0" dirty="0">
                <a:latin typeface="Calibri" panose="020F0502020204030204" pitchFamily="34" charset="0"/>
              </a:rPr>
              <a:t>Posílíme funkční </a:t>
            </a:r>
            <a:r>
              <a:rPr lang="cs-CZ" sz="2400" b="1" i="0" u="none" strike="noStrike" baseline="0" dirty="0">
                <a:latin typeface="Calibri" panose="020F0502020204030204" pitchFamily="34" charset="0"/>
              </a:rPr>
              <a:t>spolupráci na úrovni metropolitních oblastí a aglomerací </a:t>
            </a:r>
            <a:r>
              <a:rPr lang="cs-CZ" sz="2400" b="1" i="0" u="none" strike="noStrike" baseline="0" dirty="0">
                <a:solidFill>
                  <a:srgbClr val="F12F6B"/>
                </a:solidFill>
                <a:latin typeface="Calibri" panose="020F0502020204030204" pitchFamily="34" charset="0"/>
              </a:rPr>
              <a:t>prostřednictvím Integrovaných územních investic</a:t>
            </a:r>
            <a:r>
              <a:rPr lang="cs-CZ" sz="2400" b="0" i="0" u="none" strike="noStrike" baseline="0" dirty="0">
                <a:latin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50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3648" y="285972"/>
            <a:ext cx="8858250" cy="2452410"/>
          </a:xfrm>
        </p:spPr>
        <p:txBody>
          <a:bodyPr anchor="t"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cs-CZ" sz="5400" b="1" dirty="0">
                <a:solidFill>
                  <a:srgbClr val="FF0066"/>
                </a:solidFill>
                <a:latin typeface="Calibri" panose="020F0502020204030204" pitchFamily="34" charset="0"/>
              </a:rPr>
              <a:t> Brněnská MO </a:t>
            </a:r>
            <a:r>
              <a:rPr lang="en-US" sz="5400" b="1" dirty="0">
                <a:solidFill>
                  <a:srgbClr val="FF0066"/>
                </a:solidFill>
                <a:latin typeface="Calibri" panose="020F0502020204030204" pitchFamily="34" charset="0"/>
              </a:rPr>
              <a:t>2020+ </a:t>
            </a:r>
            <a:br>
              <a:rPr lang="en-US" sz="5400" b="1" dirty="0">
                <a:solidFill>
                  <a:srgbClr val="FF0066"/>
                </a:solidFill>
                <a:latin typeface="Calibri" panose="020F0502020204030204" pitchFamily="34" charset="0"/>
              </a:rPr>
            </a:br>
            <a:r>
              <a:rPr lang="en-US" sz="5400" b="1" dirty="0">
                <a:solidFill>
                  <a:srgbClr val="FF0066"/>
                </a:solidFill>
                <a:latin typeface="Calibri" panose="020F0502020204030204" pitchFamily="34" charset="0"/>
              </a:rPr>
              <a:t>Go Beyond Your Limits</a:t>
            </a:r>
            <a:br>
              <a:rPr lang="en-US" sz="5400" b="1" dirty="0">
                <a:solidFill>
                  <a:srgbClr val="FF0066"/>
                </a:solidFill>
                <a:latin typeface="Calibri" panose="020F0502020204030204" pitchFamily="34" charset="0"/>
              </a:rPr>
            </a:br>
            <a:r>
              <a:rPr lang="en-US" sz="5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Metropolitn</a:t>
            </a:r>
            <a:r>
              <a:rPr lang="cs-CZ" sz="5400" b="1" dirty="0">
                <a:solidFill>
                  <a:srgbClr val="FF0066"/>
                </a:solidFill>
                <a:latin typeface="Calibri" panose="020F0502020204030204" pitchFamily="34" charset="0"/>
              </a:rPr>
              <a:t>í</a:t>
            </a:r>
            <a:r>
              <a:rPr lang="en-US" sz="5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cs-CZ" sz="5400" dirty="0">
                <a:solidFill>
                  <a:srgbClr val="FF0066"/>
                </a:solidFill>
                <a:latin typeface="Calibri" panose="020F0502020204030204" pitchFamily="34" charset="0"/>
              </a:rPr>
              <a:t>s</a:t>
            </a:r>
            <a:r>
              <a:rPr lang="cs-CZ" sz="5400" b="1" dirty="0">
                <a:solidFill>
                  <a:srgbClr val="FF0066"/>
                </a:solidFill>
                <a:latin typeface="Calibri" panose="020F0502020204030204" pitchFamily="34" charset="0"/>
              </a:rPr>
              <a:t>polupráce</a:t>
            </a:r>
            <a:endParaRPr lang="en-US" sz="5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6298" y="2222501"/>
            <a:ext cx="10515600" cy="109722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 sz="8000" b="1" dirty="0">
                <a:solidFill>
                  <a:schemeClr val="accent1">
                    <a:lumMod val="50000"/>
                  </a:schemeClr>
                </a:solidFill>
              </a:rPr>
              <a:t>... 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832C32-C5CD-4A8B-86F9-EDF4C9DD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2" y="285972"/>
            <a:ext cx="3387068" cy="3382188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29B28BF-FC4B-485E-9520-BA5E470BF7C0}"/>
              </a:ext>
            </a:extLst>
          </p:cNvPr>
          <p:cNvSpPr txBox="1">
            <a:spLocks/>
          </p:cNvSpPr>
          <p:nvPr/>
        </p:nvSpPr>
        <p:spPr>
          <a:xfrm>
            <a:off x="330655" y="3848101"/>
            <a:ext cx="10866511" cy="25101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Metropolitní oblast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výborné nastavení pro čerpání podpory EU</a:t>
            </a:r>
          </a:p>
          <a:p>
            <a:pPr marL="800089" lvl="1" indent="-342900"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závislost na politice soudržnosti</a:t>
            </a:r>
          </a:p>
          <a:p>
            <a:pPr marL="800089" lvl="1" indent="-342900"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nejen podporuje, ale také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omezuje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metropolitní samostatnost</a:t>
            </a:r>
          </a:p>
          <a:p>
            <a:pPr marL="342900" indent="-342900"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metropolitní spolupráce za rámec ITI</a:t>
            </a:r>
          </a:p>
          <a:p>
            <a:pPr marL="800089" lvl="1" indent="-342900"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memorandum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spolupráce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 několika městy v BMO, pouze první krok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578502"/>
          </a:xfrm>
        </p:spPr>
        <p:txBody>
          <a:bodyPr/>
          <a:lstStyle/>
          <a:p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Jak </a:t>
            </a:r>
            <a:r>
              <a:rPr lang="cs-CZ" sz="3600" b="1" dirty="0">
                <a:solidFill>
                  <a:srgbClr val="F12F6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posílit roli metropolitních oblastí </a:t>
            </a:r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při rozvoji, řízení a implementaci politiky soudržnosti EU?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912193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6C2438-BAD1-4FD9-9235-19698AE3C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166" y="2352502"/>
            <a:ext cx="10515600" cy="3767498"/>
          </a:xfrm>
        </p:spPr>
        <p:txBody>
          <a:bodyPr/>
          <a:lstStyle/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F12F6B"/>
                </a:solidFill>
                <a:cs typeface="Times New Roman" panose="02020603050405020304" pitchFamily="18" charset="0"/>
              </a:rPr>
              <a:t>Utvářet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zachovat 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metropolitní oblasti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 městské regiony nemetropolitních měst) jako </a:t>
            </a:r>
            <a:r>
              <a:rPr lang="cs-CZ" sz="2400" b="1" dirty="0">
                <a:solidFill>
                  <a:srgbClr val="F12F6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klíčová území 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územní rozměr národních veřejných politik a veřejných politik EU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Posílit </a:t>
            </a: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koordinaci metropolitní dimenze mezi národní regionální a urbánní politikou a územním plánováním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90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14000"/>
            <a:ext cx="10059055" cy="1643400"/>
          </a:xfrm>
        </p:spPr>
        <p:txBody>
          <a:bodyPr/>
          <a:lstStyle/>
          <a:p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Jak </a:t>
            </a:r>
            <a:r>
              <a:rPr lang="cs-CZ" sz="3600" dirty="0">
                <a:solidFill>
                  <a:srgbClr val="F12F6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zvýšit přidanou hodnotu</a:t>
            </a:r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 politiky soudržnosti EU při plánování a implementaci metropolitních politik?</a:t>
            </a:r>
            <a:endParaRPr lang="en-US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912193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6C2438-BAD1-4FD9-9235-19698AE3C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166" y="2435629"/>
            <a:ext cx="10515600" cy="3684371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F12F6B"/>
                </a:solidFill>
                <a:cs typeface="Times New Roman" panose="02020603050405020304" pitchFamily="18" charset="0"/>
              </a:rPr>
              <a:t>Rozvíjet</a:t>
            </a:r>
            <a:r>
              <a:rPr lang="cs-CZ" sz="2400" dirty="0">
                <a:cs typeface="Times New Roman" panose="02020603050405020304" pitchFamily="18" charset="0"/>
              </a:rPr>
              <a:t> mechanismus </a:t>
            </a:r>
            <a:r>
              <a:rPr lang="cs-CZ" sz="2400" b="1" dirty="0">
                <a:cs typeface="Times New Roman" panose="02020603050405020304" pitchFamily="18" charset="0"/>
              </a:rPr>
              <a:t>metropolitní spolupráce </a:t>
            </a:r>
            <a:r>
              <a:rPr lang="cs-CZ" sz="2400" dirty="0">
                <a:cs typeface="Times New Roman" panose="02020603050405020304" pitchFamily="18" charset="0"/>
              </a:rPr>
              <a:t>zahrnující </a:t>
            </a:r>
            <a:r>
              <a:rPr lang="cs-CZ" sz="2400" b="1" dirty="0">
                <a:cs typeface="Times New Roman" panose="02020603050405020304" pitchFamily="18" charset="0"/>
              </a:rPr>
              <a:t>široké spektrum lokálních aktérů</a:t>
            </a:r>
            <a:r>
              <a:rPr lang="cs-CZ" sz="2400" dirty="0">
                <a:cs typeface="Times New Roman" panose="02020603050405020304" pitchFamily="18" charset="0"/>
              </a:rPr>
              <a:t> tak, aby zajišťoval realizaci komplexní metropolitní agendy stavějící na místních, národních a unijních rozvojových cílech. </a:t>
            </a:r>
            <a:endParaRPr lang="cs-CZ" sz="24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dirty="0" smtClean="0">
                <a:cs typeface="Times New Roman" panose="02020603050405020304" pitchFamily="18" charset="0"/>
              </a:rPr>
              <a:t>Vyjednávat</a:t>
            </a:r>
            <a:r>
              <a:rPr lang="cs-CZ" sz="2400" dirty="0">
                <a:cs typeface="Times New Roman" panose="02020603050405020304" pitchFamily="18" charset="0"/>
              </a:rPr>
              <a:t>, definovat, schvalovat a financovat </a:t>
            </a:r>
            <a:r>
              <a:rPr lang="cs-CZ" sz="2400" b="1" dirty="0">
                <a:cs typeface="Times New Roman" panose="02020603050405020304" pitchFamily="18" charset="0"/>
              </a:rPr>
              <a:t>rozvojové cíle nad rámec jak ITI</a:t>
            </a:r>
            <a:r>
              <a:rPr lang="cs-CZ" sz="2400" dirty="0">
                <a:cs typeface="Times New Roman" panose="02020603050405020304" pitchFamily="18" charset="0"/>
              </a:rPr>
              <a:t>, tak pobídek plynoucích z politiky soudržnosti EU.</a:t>
            </a:r>
          </a:p>
          <a:p>
            <a:pPr marL="342900" lvl="0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3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643400"/>
          </a:xfrm>
        </p:spPr>
        <p:txBody>
          <a:bodyPr/>
          <a:lstStyle/>
          <a:p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Jak využít </a:t>
            </a:r>
            <a:r>
              <a:rPr lang="cs-CZ" sz="3600" dirty="0">
                <a:solidFill>
                  <a:srgbClr val="F12F6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roli politiky soudržnosti EU</a:t>
            </a:r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 při konsolidaci metropolitní správy a spolupráce?</a:t>
            </a:r>
            <a:endParaRPr lang="en-US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912193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6C2438-BAD1-4FD9-9235-19698AE3C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166" y="2241755"/>
            <a:ext cx="10515600" cy="3878245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F12F6B"/>
                </a:solidFill>
                <a:cs typeface="Times New Roman" panose="02020603050405020304" pitchFamily="18" charset="0"/>
              </a:rPr>
              <a:t>Posílit </a:t>
            </a:r>
            <a:r>
              <a:rPr lang="cs-CZ" sz="2400" dirty="0">
                <a:cs typeface="Times New Roman" panose="02020603050405020304" pitchFamily="18" charset="0"/>
              </a:rPr>
              <a:t>metropolitní správu a spolupráci jako </a:t>
            </a:r>
            <a:r>
              <a:rPr lang="cs-CZ" sz="2400" b="1" dirty="0">
                <a:cs typeface="Times New Roman" panose="02020603050405020304" pitchFamily="18" charset="0"/>
              </a:rPr>
              <a:t>samostatnou, autonomní a nezávislou na politice soudržnosti EU</a:t>
            </a:r>
            <a:r>
              <a:rPr lang="cs-CZ" sz="2400" dirty="0">
                <a:cs typeface="Times New Roman" panose="02020603050405020304" pitchFamily="18" charset="0"/>
              </a:rPr>
              <a:t>. </a:t>
            </a:r>
            <a:endParaRPr lang="cs-CZ" sz="24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dirty="0" smtClean="0">
                <a:cs typeface="Times New Roman" panose="02020603050405020304" pitchFamily="18" charset="0"/>
              </a:rPr>
              <a:t>Vytvořit </a:t>
            </a:r>
            <a:r>
              <a:rPr lang="cs-CZ" sz="2400" dirty="0">
                <a:cs typeface="Times New Roman" panose="02020603050405020304" pitchFamily="18" charset="0"/>
              </a:rPr>
              <a:t>nový </a:t>
            </a:r>
            <a:r>
              <a:rPr lang="cs-CZ" sz="2400" b="1" dirty="0">
                <a:cs typeface="Times New Roman" panose="02020603050405020304" pitchFamily="18" charset="0"/>
              </a:rPr>
              <a:t>právní rámec pro metropolitní správu</a:t>
            </a:r>
            <a:r>
              <a:rPr lang="cs-CZ" sz="2400" dirty="0">
                <a:cs typeface="Times New Roman" panose="02020603050405020304" pitchFamily="18" charset="0"/>
              </a:rPr>
              <a:t> založený na </a:t>
            </a:r>
            <a:r>
              <a:rPr lang="cs-CZ" sz="2400" b="1" dirty="0">
                <a:cs typeface="Times New Roman" panose="02020603050405020304" pitchFamily="18" charset="0"/>
              </a:rPr>
              <a:t>aktivní participaci a odpovědnosti </a:t>
            </a:r>
            <a:r>
              <a:rPr lang="cs-CZ" sz="2400" dirty="0">
                <a:cs typeface="Times New Roman" panose="02020603050405020304" pitchFamily="18" charset="0"/>
              </a:rPr>
              <a:t>metropolitních aktérů. </a:t>
            </a:r>
            <a:endParaRPr lang="cs-CZ" sz="24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b="1" dirty="0" smtClean="0">
                <a:cs typeface="Times New Roman" panose="02020603050405020304" pitchFamily="18" charset="0"/>
              </a:rPr>
              <a:t>Posílit </a:t>
            </a:r>
            <a:r>
              <a:rPr lang="cs-CZ" sz="2400" b="1" dirty="0">
                <a:cs typeface="Times New Roman" panose="02020603050405020304" pitchFamily="18" charset="0"/>
              </a:rPr>
              <a:t>roli metropolitního vedení.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endParaRPr lang="cs-CZ" sz="24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dirty="0" smtClean="0">
                <a:cs typeface="Times New Roman" panose="02020603050405020304" pitchFamily="18" charset="0"/>
              </a:rPr>
              <a:t>Najít </a:t>
            </a:r>
            <a:r>
              <a:rPr lang="cs-CZ" sz="2400" dirty="0">
                <a:cs typeface="Times New Roman" panose="02020603050405020304" pitchFamily="18" charset="0"/>
              </a:rPr>
              <a:t>cesty k vytvoření společného </a:t>
            </a:r>
            <a:r>
              <a:rPr lang="cs-CZ" sz="2400" b="1" dirty="0">
                <a:cs typeface="Times New Roman" panose="02020603050405020304" pitchFamily="18" charset="0"/>
              </a:rPr>
              <a:t>metropolitního fondu </a:t>
            </a:r>
            <a:r>
              <a:rPr lang="cs-CZ" sz="2400" dirty="0">
                <a:cs typeface="Times New Roman" panose="02020603050405020304" pitchFamily="18" charset="0"/>
              </a:rPr>
              <a:t>pro podporu plnění metropolitních strategických priorit z vlastních prostředků spolu s podporou z národních zdrojů a fondů EU.</a:t>
            </a:r>
          </a:p>
          <a:p>
            <a:pPr marL="342900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endParaRPr lang="cs-CZ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3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3971" y="2061633"/>
            <a:ext cx="10441216" cy="1280180"/>
          </a:xfrm>
        </p:spPr>
        <p:txBody>
          <a:bodyPr anchor="t">
            <a:noAutofit/>
          </a:bodyPr>
          <a:lstStyle/>
          <a:p>
            <a:pPr algn="r"/>
            <a:r>
              <a:rPr lang="cs-CZ" sz="4400" dirty="0">
                <a:solidFill>
                  <a:srgbClr val="FF0066"/>
                </a:solidFill>
              </a:rPr>
              <a:t>Národní m</a:t>
            </a:r>
            <a:r>
              <a:rPr lang="en-US" sz="4400" b="1" dirty="0" err="1">
                <a:solidFill>
                  <a:srgbClr val="FF0066"/>
                </a:solidFill>
              </a:rPr>
              <a:t>etropolitn</a:t>
            </a:r>
            <a:r>
              <a:rPr lang="cs-CZ" sz="4400" b="1" dirty="0">
                <a:solidFill>
                  <a:srgbClr val="FF0066"/>
                </a:solidFill>
              </a:rPr>
              <a:t>í koalice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56779" y="2022029"/>
            <a:ext cx="10515600" cy="1500187"/>
          </a:xfrm>
        </p:spPr>
        <p:txBody>
          <a:bodyPr>
            <a:normAutofit/>
          </a:bodyPr>
          <a:lstStyle/>
          <a:p>
            <a:pPr algn="r"/>
            <a:r>
              <a:rPr lang="cs-CZ" sz="7200" b="1" dirty="0">
                <a:solidFill>
                  <a:schemeClr val="accent1">
                    <a:lumMod val="50000"/>
                  </a:schemeClr>
                </a:solidFill>
              </a:rPr>
              <a:t>...</a:t>
            </a:r>
            <a:r>
              <a:rPr lang="cs-CZ" sz="8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0615D3D-EAAE-40E3-9523-205BD9A6E510}"/>
              </a:ext>
            </a:extLst>
          </p:cNvPr>
          <p:cNvSpPr txBox="1">
            <a:spLocks/>
          </p:cNvSpPr>
          <p:nvPr/>
        </p:nvSpPr>
        <p:spPr>
          <a:xfrm>
            <a:off x="330655" y="3381417"/>
            <a:ext cx="11239045" cy="2976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metropolitní oblasti jsou spíše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vnímané jako území pro implementaci evropských a národních politik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než celky autonomní územní samosprávy </a:t>
            </a:r>
          </a:p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 mohou sloužit k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naplňování klíčových národních a evropských rozvojových priorit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 což mají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mimořádné předpoklady</a:t>
            </a:r>
          </a:p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tomu potřebují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organizační a finanční autonomii  </a:t>
            </a:r>
          </a:p>
        </p:txBody>
      </p:sp>
    </p:spTree>
    <p:extLst>
      <p:ext uri="{BB962C8B-B14F-4D97-AF65-F5344CB8AC3E}">
        <p14:creationId xmlns:p14="http://schemas.microsoft.com/office/powerpoint/2010/main" val="171309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3971" y="2061633"/>
            <a:ext cx="10441216" cy="1280180"/>
          </a:xfrm>
        </p:spPr>
        <p:txBody>
          <a:bodyPr anchor="t">
            <a:noAutofit/>
          </a:bodyPr>
          <a:lstStyle/>
          <a:p>
            <a:pPr algn="r"/>
            <a:r>
              <a:rPr lang="cs-CZ" sz="4400" dirty="0">
                <a:solidFill>
                  <a:srgbClr val="FF0066"/>
                </a:solidFill>
              </a:rPr>
              <a:t>Nová kvalita rozvoje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56779" y="2022029"/>
            <a:ext cx="10515600" cy="1500187"/>
          </a:xfrm>
        </p:spPr>
        <p:txBody>
          <a:bodyPr>
            <a:normAutofit/>
          </a:bodyPr>
          <a:lstStyle/>
          <a:p>
            <a:pPr algn="r"/>
            <a:r>
              <a:rPr lang="cs-CZ" sz="7200" b="1" dirty="0">
                <a:solidFill>
                  <a:schemeClr val="accent1">
                    <a:lumMod val="50000"/>
                  </a:schemeClr>
                </a:solidFill>
              </a:rPr>
              <a:t>...</a:t>
            </a:r>
            <a:r>
              <a:rPr lang="cs-CZ" sz="8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0615D3D-EAAE-40E3-9523-205BD9A6E510}"/>
              </a:ext>
            </a:extLst>
          </p:cNvPr>
          <p:cNvSpPr txBox="1">
            <a:spLocks/>
          </p:cNvSpPr>
          <p:nvPr/>
        </p:nvSpPr>
        <p:spPr>
          <a:xfrm>
            <a:off x="330655" y="3381417"/>
            <a:ext cx="11239045" cy="2976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ITI nástrojem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podpory metropolitních území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(oproti nemetropolitním)?</a:t>
            </a:r>
          </a:p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je nástrojem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podpory spolupráce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subjekty v území, které je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funkčně integrované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ale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 fragmentované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lnSpc>
                <a:spcPct val="120000"/>
              </a:lnSpc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ITI je nástrojem podporujícím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utváření nové kvality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správy a rozvoje území při zanedbatelné kvantitě finanční podpory</a:t>
            </a:r>
          </a:p>
        </p:txBody>
      </p:sp>
    </p:spTree>
    <p:extLst>
      <p:ext uri="{BB962C8B-B14F-4D97-AF65-F5344CB8AC3E}">
        <p14:creationId xmlns:p14="http://schemas.microsoft.com/office/powerpoint/2010/main" val="40762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2D770-027C-4BCE-8A32-77AB6413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524" y="414000"/>
            <a:ext cx="4897996" cy="1091090"/>
          </a:xfrm>
        </p:spPr>
        <p:txBody>
          <a:bodyPr/>
          <a:lstStyle/>
          <a:p>
            <a:r>
              <a:rPr lang="cs-CZ" sz="3200" dirty="0">
                <a:solidFill>
                  <a:srgbClr val="F12F6B"/>
                </a:solidFill>
              </a:rPr>
              <a:t>Zviditelnění důsledků pro </a:t>
            </a:r>
            <a:r>
              <a:rPr lang="en-US" sz="3200" dirty="0" err="1">
                <a:solidFill>
                  <a:srgbClr val="F12F6B"/>
                </a:solidFill>
              </a:rPr>
              <a:t>metropolitn</a:t>
            </a:r>
            <a:r>
              <a:rPr lang="cs-CZ" sz="3200" dirty="0">
                <a:solidFill>
                  <a:srgbClr val="F12F6B"/>
                </a:solidFill>
              </a:rPr>
              <a:t>í území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1A9C27-21C3-40DA-B52A-EE2B8EDD5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B03467-74B3-4C66-8F82-4CD513FC4C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53F3D5-C0E1-4FB7-9ECB-4D3385342D3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89FDDC-F225-4145-B510-BAA3F38C8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5524" y="1702677"/>
            <a:ext cx="4897996" cy="172632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0BBBCF-11DF-47A2-87CD-76F5B5539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53" y="-1"/>
            <a:ext cx="6683153" cy="6849759"/>
          </a:xfrm>
          <a:prstGeom prst="rect">
            <a:avLst/>
          </a:prstGeom>
        </p:spPr>
      </p:pic>
      <p:pic>
        <p:nvPicPr>
          <p:cNvPr id="9" name="Obrázek 8" descr="Obsah obrázku text, obloha, vlak, stopa&#10;&#10;Popis byl vytvořen automaticky">
            <a:extLst>
              <a:ext uri="{FF2B5EF4-FFF2-40B4-BE49-F238E27FC236}">
                <a16:creationId xmlns:a16="http://schemas.microsoft.com/office/drawing/2014/main" id="{CF6F430D-EB5D-4D2F-B23D-F4CD95C6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96" y="1694848"/>
            <a:ext cx="4870450" cy="2748915"/>
          </a:xfrm>
          <a:prstGeom prst="rect">
            <a:avLst/>
          </a:prstGeom>
        </p:spPr>
      </p:pic>
      <p:pic>
        <p:nvPicPr>
          <p:cNvPr id="10" name="Obrázek 9" descr="Obsah obrázku obloha, exteriér, tráva, železnice&#10;&#10;Popis byl vytvořen automaticky">
            <a:extLst>
              <a:ext uri="{FF2B5EF4-FFF2-40B4-BE49-F238E27FC236}">
                <a16:creationId xmlns:a16="http://schemas.microsoft.com/office/drawing/2014/main" id="{135D3623-78F9-40E7-BA24-1B5CBF193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4112908"/>
            <a:ext cx="4848225" cy="2736850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914C4480-C510-4484-B81D-1B9EA9DE941C}"/>
              </a:ext>
            </a:extLst>
          </p:cNvPr>
          <p:cNvSpPr/>
          <p:nvPr/>
        </p:nvSpPr>
        <p:spPr>
          <a:xfrm>
            <a:off x="2930979" y="1747157"/>
            <a:ext cx="816429" cy="2314575"/>
          </a:xfrm>
          <a:prstGeom prst="ellipse">
            <a:avLst/>
          </a:prstGeom>
          <a:noFill/>
          <a:ln w="28575">
            <a:solidFill>
              <a:srgbClr val="F12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971C38D-2E12-404E-952E-9E5EE7B64ED8}"/>
              </a:ext>
            </a:extLst>
          </p:cNvPr>
          <p:cNvSpPr/>
          <p:nvPr/>
        </p:nvSpPr>
        <p:spPr>
          <a:xfrm>
            <a:off x="2179865" y="3490232"/>
            <a:ext cx="2143124" cy="953531"/>
          </a:xfrm>
          <a:prstGeom prst="ellipse">
            <a:avLst/>
          </a:prstGeom>
          <a:noFill/>
          <a:ln w="28575">
            <a:solidFill>
              <a:srgbClr val="F12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25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99" y="0"/>
            <a:ext cx="6001040" cy="8488330"/>
          </a:xfrm>
          <a:prstGeom prst="rect">
            <a:avLst/>
          </a:prstGeo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AA03BB-E4EF-4B31-B3E6-B892BFC5BE0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 dirty="0"/>
          </a:p>
        </p:txBody>
      </p:sp>
      <p:pic>
        <p:nvPicPr>
          <p:cNvPr id="17" name="Immagin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1" y="1933361"/>
            <a:ext cx="1321084" cy="639821"/>
          </a:xfrm>
          <a:prstGeom prst="rect">
            <a:avLst/>
          </a:prstGeom>
        </p:spPr>
      </p:pic>
      <p:pic>
        <p:nvPicPr>
          <p:cNvPr id="18" name="Immagine 17" descr="IERMB – Institu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66" y="1796440"/>
            <a:ext cx="1522636" cy="71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IGO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7" y="1933252"/>
            <a:ext cx="1631476" cy="49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Charles University, Czech Republic | Study.EU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90" y="2727345"/>
            <a:ext cx="150241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091" y="3575389"/>
            <a:ext cx="1885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21" descr="Restyling per il logo dell'ateneo fiorentino - Intoscana.i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52" y="2624256"/>
            <a:ext cx="1494790" cy="89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0" y="3625236"/>
            <a:ext cx="1704975" cy="395605"/>
          </a:xfrm>
          <a:prstGeom prst="rect">
            <a:avLst/>
          </a:prstGeom>
        </p:spPr>
      </p:pic>
      <p:pic>
        <p:nvPicPr>
          <p:cNvPr id="24" name="Immagine 2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1" y="2775430"/>
            <a:ext cx="1605915" cy="494665"/>
          </a:xfrm>
          <a:prstGeom prst="rect">
            <a:avLst/>
          </a:prstGeom>
        </p:spPr>
      </p:pic>
      <p:pic>
        <p:nvPicPr>
          <p:cNvPr id="25" name="Immagine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07" y="3522146"/>
            <a:ext cx="1647981" cy="62405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5B383AEA-6AAB-4A81-A148-841622DE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74" y="327627"/>
            <a:ext cx="6438817" cy="1248841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Cities / </a:t>
            </a:r>
            <a:r>
              <a:rPr lang="en-US" dirty="0">
                <a:solidFill>
                  <a:srgbClr val="F12F6B"/>
                </a:solidFill>
              </a:rPr>
              <a:t>Metropolitan Areas</a:t>
            </a:r>
            <a:r>
              <a:rPr lang="en-US" dirty="0"/>
              <a:t/>
            </a:r>
            <a:br>
              <a:rPr lang="en-US" dirty="0"/>
            </a:b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cs-CZ" dirty="0" err="1"/>
              <a:t>Stakeholders</a:t>
            </a:r>
            <a:endParaRPr lang="da-DK" dirty="0"/>
          </a:p>
        </p:txBody>
      </p:sp>
      <p:sp>
        <p:nvSpPr>
          <p:cNvPr id="30" name="Pladsholder til sidefod 2">
            <a:extLst>
              <a:ext uri="{FF2B5EF4-FFF2-40B4-BE49-F238E27FC236}">
                <a16:creationId xmlns:a16="http://schemas.microsoft.com/office/drawing/2014/main" id="{C1A39EF0-8E15-4163-A064-448DEE961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9348611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pic>
        <p:nvPicPr>
          <p:cNvPr id="31" name="Immagine 7">
            <a:extLst>
              <a:ext uri="{FF2B5EF4-FFF2-40B4-BE49-F238E27FC236}">
                <a16:creationId xmlns:a16="http://schemas.microsoft.com/office/drawing/2014/main" id="{4A4169F3-5F22-46DE-A5A6-6DDCD3A8C35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6" b="41100"/>
          <a:stretch/>
        </p:blipFill>
        <p:spPr>
          <a:xfrm>
            <a:off x="2495504" y="4366175"/>
            <a:ext cx="2469670" cy="445632"/>
          </a:xfrm>
          <a:prstGeom prst="rect">
            <a:avLst/>
          </a:prstGeom>
        </p:spPr>
      </p:pic>
      <p:pic>
        <p:nvPicPr>
          <p:cNvPr id="32" name="Immagine 8">
            <a:extLst>
              <a:ext uri="{FF2B5EF4-FFF2-40B4-BE49-F238E27FC236}">
                <a16:creationId xmlns:a16="http://schemas.microsoft.com/office/drawing/2014/main" id="{1A8E6EA6-747F-4EA7-A51B-06B84A4A4B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45" y="4761079"/>
            <a:ext cx="2619500" cy="1108542"/>
          </a:xfrm>
          <a:prstGeom prst="rect">
            <a:avLst/>
          </a:prstGeom>
        </p:spPr>
      </p:pic>
      <p:pic>
        <p:nvPicPr>
          <p:cNvPr id="33" name="Immagine 9">
            <a:extLst>
              <a:ext uri="{FF2B5EF4-FFF2-40B4-BE49-F238E27FC236}">
                <a16:creationId xmlns:a16="http://schemas.microsoft.com/office/drawing/2014/main" id="{AD694EFF-3A3D-4251-B462-3E6D7BED936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50" y="5918474"/>
            <a:ext cx="1838573" cy="449309"/>
          </a:xfrm>
          <a:prstGeom prst="rect">
            <a:avLst/>
          </a:prstGeom>
        </p:spPr>
      </p:pic>
      <p:pic>
        <p:nvPicPr>
          <p:cNvPr id="34" name="Immagine 10">
            <a:extLst>
              <a:ext uri="{FF2B5EF4-FFF2-40B4-BE49-F238E27FC236}">
                <a16:creationId xmlns:a16="http://schemas.microsoft.com/office/drawing/2014/main" id="{D3C5C30C-04F2-4B93-9539-9059E5F1D38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36" y="4550754"/>
            <a:ext cx="2277465" cy="789872"/>
          </a:xfrm>
          <a:prstGeom prst="rect">
            <a:avLst/>
          </a:prstGeom>
        </p:spPr>
      </p:pic>
      <p:pic>
        <p:nvPicPr>
          <p:cNvPr id="35" name="Immagine 11">
            <a:extLst>
              <a:ext uri="{FF2B5EF4-FFF2-40B4-BE49-F238E27FC236}">
                <a16:creationId xmlns:a16="http://schemas.microsoft.com/office/drawing/2014/main" id="{83087DB5-F817-47E3-ACB5-C0DD288790E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13330" r="11581" b="21393"/>
          <a:stretch/>
        </p:blipFill>
        <p:spPr>
          <a:xfrm>
            <a:off x="7098553" y="5511496"/>
            <a:ext cx="2111063" cy="755032"/>
          </a:xfrm>
          <a:prstGeom prst="rect">
            <a:avLst/>
          </a:prstGeom>
        </p:spPr>
      </p:pic>
      <p:pic>
        <p:nvPicPr>
          <p:cNvPr id="36" name="Immagine 12">
            <a:extLst>
              <a:ext uri="{FF2B5EF4-FFF2-40B4-BE49-F238E27FC236}">
                <a16:creationId xmlns:a16="http://schemas.microsoft.com/office/drawing/2014/main" id="{A1A38B7A-F84B-45A7-943C-FEE63D34BA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1" y="4335603"/>
            <a:ext cx="1748737" cy="753302"/>
          </a:xfrm>
          <a:prstGeom prst="rect">
            <a:avLst/>
          </a:prstGeom>
        </p:spPr>
      </p:pic>
      <p:pic>
        <p:nvPicPr>
          <p:cNvPr id="37" name="Immagine 13">
            <a:extLst>
              <a:ext uri="{FF2B5EF4-FFF2-40B4-BE49-F238E27FC236}">
                <a16:creationId xmlns:a16="http://schemas.microsoft.com/office/drawing/2014/main" id="{CA888B72-39A1-4AC2-BE24-0C617A4F219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51" y="4474031"/>
            <a:ext cx="1972112" cy="404450"/>
          </a:xfrm>
          <a:prstGeom prst="rect">
            <a:avLst/>
          </a:prstGeom>
        </p:spPr>
      </p:pic>
      <p:pic>
        <p:nvPicPr>
          <p:cNvPr id="38" name="Immagine 14">
            <a:extLst>
              <a:ext uri="{FF2B5EF4-FFF2-40B4-BE49-F238E27FC236}">
                <a16:creationId xmlns:a16="http://schemas.microsoft.com/office/drawing/2014/main" id="{5E7C1AB1-005F-4AB4-86A0-03635C822F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97" y="5622034"/>
            <a:ext cx="2846482" cy="420881"/>
          </a:xfrm>
          <a:prstGeom prst="rect">
            <a:avLst/>
          </a:prstGeom>
        </p:spPr>
      </p:pic>
      <p:pic>
        <p:nvPicPr>
          <p:cNvPr id="39" name="Immagine 16">
            <a:extLst>
              <a:ext uri="{FF2B5EF4-FFF2-40B4-BE49-F238E27FC236}">
                <a16:creationId xmlns:a16="http://schemas.microsoft.com/office/drawing/2014/main" id="{B7E0B316-A6EC-436D-9E6C-EB288FF3D43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3" y="5097910"/>
            <a:ext cx="1348045" cy="1247413"/>
          </a:xfrm>
          <a:prstGeom prst="rect">
            <a:avLst/>
          </a:prstGeom>
        </p:spPr>
      </p:pic>
      <p:pic>
        <p:nvPicPr>
          <p:cNvPr id="40" name="Gráfico 8">
            <a:extLst>
              <a:ext uri="{FF2B5EF4-FFF2-40B4-BE49-F238E27FC236}">
                <a16:creationId xmlns:a16="http://schemas.microsoft.com/office/drawing/2014/main" id="{BD4837E1-97CD-4443-ADD0-5FB044DCBB80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173601" y="4994453"/>
            <a:ext cx="3370545" cy="1137398"/>
          </a:xfrm>
          <a:prstGeom prst="rect">
            <a:avLst/>
          </a:prstGeom>
        </p:spPr>
      </p:pic>
      <p:pic>
        <p:nvPicPr>
          <p:cNvPr id="41" name="Immagine 18">
            <a:extLst>
              <a:ext uri="{FF2B5EF4-FFF2-40B4-BE49-F238E27FC236}">
                <a16:creationId xmlns:a16="http://schemas.microsoft.com/office/drawing/2014/main" id="{7E4D584C-0425-4D5C-A455-65D9775BE2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81" y="4335603"/>
            <a:ext cx="1540791" cy="11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69F3021-D7F7-488D-AED7-94ACB89FA1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82361" y="1860332"/>
            <a:ext cx="5025149" cy="320604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164193"/>
                </a:solidFill>
              </a:rPr>
              <a:t>Luděk Sýkora</a:t>
            </a:r>
            <a:r>
              <a:rPr lang="cs-CZ" sz="2400" dirty="0">
                <a:solidFill>
                  <a:srgbClr val="164193"/>
                </a:solidFill>
              </a:rPr>
              <a:t>, Alena Coblence</a:t>
            </a:r>
            <a:r>
              <a:rPr lang="en-US" sz="2400" dirty="0">
                <a:solidFill>
                  <a:srgbClr val="164193"/>
                </a:solidFill>
              </a:rPr>
              <a:t/>
            </a:r>
            <a:br>
              <a:rPr lang="en-US" sz="2400" dirty="0">
                <a:solidFill>
                  <a:srgbClr val="164193"/>
                </a:solidFill>
              </a:rPr>
            </a:br>
            <a:r>
              <a:rPr lang="cs-CZ" sz="2000" b="0" dirty="0"/>
              <a:t>Univerzita Karlova, Přírodovědecká fakulta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cs-CZ" sz="1800" b="0" dirty="0"/>
              <a:t>katedra sociální geografie a regionálního rozvoje</a:t>
            </a:r>
            <a:br>
              <a:rPr lang="cs-CZ" sz="1800" b="0" dirty="0"/>
            </a:br>
            <a:r>
              <a:rPr lang="cs-CZ" sz="1800" b="0" dirty="0"/>
              <a:t>Centrum pro výzkum měst a regionů 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cs-CZ" sz="1800" b="0" dirty="0"/>
              <a:t>Albertov 6, 128 43 Praha 2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1800" b="0" dirty="0">
                <a:hlinkClick r:id="rId2"/>
              </a:rPr>
              <a:t>sykora@natur.cuni.cz</a:t>
            </a:r>
            <a:r>
              <a:rPr lang="cs-CZ" sz="2000" dirty="0"/>
              <a:t/>
            </a:r>
            <a:br>
              <a:rPr lang="cs-CZ" sz="2000" dirty="0"/>
            </a:br>
            <a:endParaRPr lang="da-DK" sz="2000" b="0" dirty="0">
              <a:solidFill>
                <a:srgbClr val="F48120"/>
              </a:solidFill>
            </a:endParaRPr>
          </a:p>
        </p:txBody>
      </p:sp>
      <p:pic>
        <p:nvPicPr>
          <p:cNvPr id="6" name="Picture 3" descr="G:\E - Outreach SO4\E3 - Publications\02 - Lay out and corporate id\Templates\ESPON Logo\ESPON-EGTC-logo_2015-12-03_cropped_RGB_slog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206" y="320811"/>
            <a:ext cx="2744429" cy="1333818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85" y="5066376"/>
            <a:ext cx="1152525" cy="1216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7" y="4896654"/>
            <a:ext cx="3716447" cy="138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9CE638-B852-48A2-AD93-B1F36B29D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072" y="930166"/>
            <a:ext cx="4870680" cy="48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4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83AEA-6AAB-4A81-A148-841622DE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37" y="198000"/>
            <a:ext cx="9720000" cy="720693"/>
          </a:xfrm>
        </p:spPr>
        <p:txBody>
          <a:bodyPr/>
          <a:lstStyle/>
          <a:p>
            <a:r>
              <a:rPr lang="cs-CZ" sz="3600" dirty="0"/>
              <a:t>Porovnání metropolitních oblastí</a:t>
            </a:r>
            <a:endParaRPr lang="da-DK" sz="36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Pladsholder til sidefod 2">
            <a:extLst>
              <a:ext uri="{FF2B5EF4-FFF2-40B4-BE49-F238E27FC236}">
                <a16:creationId xmlns:a16="http://schemas.microsoft.com/office/drawing/2014/main" id="{C1A39EF0-8E15-4163-A064-448DEE961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pPr algn="l"/>
            <a:r>
              <a:rPr lang="da-DK" dirty="0"/>
              <a:t>METRO | Final presentation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-316629"/>
            <a:ext cx="5469103" cy="773430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EB5C65E-A98D-4B04-AF65-FD86245F0C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6" y="1000259"/>
            <a:ext cx="7508382" cy="2807595"/>
          </a:xfrm>
          <a:prstGeom prst="rect">
            <a:avLst/>
          </a:prstGeom>
        </p:spPr>
      </p:pic>
      <p:pic>
        <p:nvPicPr>
          <p:cNvPr id="11" name="Immagine 7">
            <a:extLst>
              <a:ext uri="{FF2B5EF4-FFF2-40B4-BE49-F238E27FC236}">
                <a16:creationId xmlns:a16="http://schemas.microsoft.com/office/drawing/2014/main" id="{97D97CEB-DAE5-44C3-85D2-A08694FF00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6" y="3807854"/>
            <a:ext cx="7508382" cy="2672146"/>
          </a:xfrm>
          <a:prstGeom prst="rect">
            <a:avLst/>
          </a:prstGeom>
        </p:spPr>
      </p:pic>
      <p:pic>
        <p:nvPicPr>
          <p:cNvPr id="12" name="Immagine 7">
            <a:extLst>
              <a:ext uri="{FF2B5EF4-FFF2-40B4-BE49-F238E27FC236}">
                <a16:creationId xmlns:a16="http://schemas.microsoft.com/office/drawing/2014/main" id="{EC544C24-8CCE-4106-B1BA-3BCF044DE3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7" y="1038273"/>
            <a:ext cx="7508382" cy="2769582"/>
          </a:xfrm>
          <a:prstGeom prst="rect">
            <a:avLst/>
          </a:prstGeom>
        </p:spPr>
      </p:pic>
      <p:pic>
        <p:nvPicPr>
          <p:cNvPr id="13" name="Immagine 7">
            <a:extLst>
              <a:ext uri="{FF2B5EF4-FFF2-40B4-BE49-F238E27FC236}">
                <a16:creationId xmlns:a16="http://schemas.microsoft.com/office/drawing/2014/main" id="{DC448880-B481-4F76-B243-2B45ED45E7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6" y="3807853"/>
            <a:ext cx="7508382" cy="26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676651"/>
          </a:xfrm>
        </p:spPr>
        <p:txBody>
          <a:bodyPr/>
          <a:lstStyle/>
          <a:p>
            <a:r>
              <a:rPr lang="cs-CZ" sz="3600" dirty="0">
                <a:solidFill>
                  <a:srgbClr val="F12F6B"/>
                </a:solidFill>
              </a:rPr>
              <a:t>METRO </a:t>
            </a:r>
            <a:r>
              <a:rPr lang="cs-CZ" sz="36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Role a perspektivy politiky soudržnosti v plánování metropolitních oblastí a měst </a:t>
            </a:r>
            <a:r>
              <a:rPr lang="cs-CZ" sz="3600" i="0" u="none" strike="noStrike" baseline="0" dirty="0">
                <a:solidFill>
                  <a:srgbClr val="00B0F0"/>
                </a:solidFill>
                <a:latin typeface="Arial" panose="020B0604020202020204" pitchFamily="34" charset="0"/>
              </a:rPr>
              <a:t>- </a:t>
            </a:r>
            <a:r>
              <a:rPr lang="en-US" b="1" i="0" dirty="0">
                <a:solidFill>
                  <a:srgbClr val="00B0F0"/>
                </a:solidFill>
                <a:effectLst/>
                <a:latin typeface="Ubuntu"/>
              </a:rPr>
              <a:t>Targeted </a:t>
            </a:r>
            <a:r>
              <a:rPr lang="en-US" b="1" i="0" dirty="0" err="1">
                <a:solidFill>
                  <a:srgbClr val="00B0F0"/>
                </a:solidFill>
                <a:effectLst/>
                <a:latin typeface="Ubuntu"/>
              </a:rPr>
              <a:t>Analys</a:t>
            </a:r>
            <a:r>
              <a:rPr lang="cs-CZ" b="1" i="0" dirty="0">
                <a:solidFill>
                  <a:srgbClr val="00B0F0"/>
                </a:solidFill>
                <a:effectLst/>
                <a:latin typeface="Ubuntu"/>
              </a:rPr>
              <a:t>i</a:t>
            </a:r>
            <a:r>
              <a:rPr lang="en-US" b="1" i="0" dirty="0">
                <a:solidFill>
                  <a:srgbClr val="00B0F0"/>
                </a:solidFill>
                <a:effectLst/>
                <a:latin typeface="Ubuntu"/>
              </a:rPr>
              <a:t>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912193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6C2438-BAD1-4FD9-9235-19698AE3C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166" y="2389239"/>
            <a:ext cx="10515600" cy="3730761"/>
          </a:xfrm>
        </p:spPr>
        <p:txBody>
          <a:bodyPr/>
          <a:lstStyle/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600" b="1" dirty="0">
                <a:solidFill>
                  <a:srgbClr val="164193"/>
                </a:solidFill>
                <a:ea typeface="+mj-ea"/>
                <a:cs typeface="+mj-cs"/>
              </a:rPr>
              <a:t>Výzkumné cíle</a:t>
            </a:r>
            <a:r>
              <a:rPr lang="en-US" sz="2600" b="1" dirty="0">
                <a:solidFill>
                  <a:srgbClr val="164193"/>
                </a:solidFill>
                <a:ea typeface="+mj-ea"/>
                <a:cs typeface="+mj-cs"/>
              </a:rPr>
              <a:t> </a:t>
            </a:r>
          </a:p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600" dirty="0">
                <a:cs typeface="Times New Roman" panose="02020603050405020304" pitchFamily="18" charset="0"/>
              </a:rPr>
              <a:t>Jak </a:t>
            </a:r>
            <a:r>
              <a:rPr lang="cs-CZ" sz="2600" b="1" dirty="0">
                <a:solidFill>
                  <a:srgbClr val="F12F6B"/>
                </a:solidFill>
                <a:cs typeface="Times New Roman" panose="02020603050405020304" pitchFamily="18" charset="0"/>
              </a:rPr>
              <a:t>posílit roli metropolitních oblastí </a:t>
            </a:r>
            <a:r>
              <a:rPr lang="cs-CZ" sz="2600" dirty="0">
                <a:cs typeface="Times New Roman" panose="02020603050405020304" pitchFamily="18" charset="0"/>
              </a:rPr>
              <a:t>při rozvoji, řízení a implementaci politiky soudržnosti EU?</a:t>
            </a:r>
          </a:p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600" dirty="0">
                <a:cs typeface="Times New Roman" panose="02020603050405020304" pitchFamily="18" charset="0"/>
              </a:rPr>
              <a:t>Jak zvýšit </a:t>
            </a:r>
            <a:r>
              <a:rPr lang="cs-CZ" sz="2600" b="1" dirty="0">
                <a:solidFill>
                  <a:srgbClr val="F12F6B"/>
                </a:solidFill>
                <a:cs typeface="Times New Roman" panose="02020603050405020304" pitchFamily="18" charset="0"/>
              </a:rPr>
              <a:t>přidanou hodnotu politiky soudržnosti EU </a:t>
            </a:r>
            <a:r>
              <a:rPr lang="cs-CZ" sz="2600" dirty="0">
                <a:cs typeface="Times New Roman" panose="02020603050405020304" pitchFamily="18" charset="0"/>
              </a:rPr>
              <a:t>při plánování a implementaci metropolitních politik?</a:t>
            </a:r>
          </a:p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600" dirty="0">
                <a:cs typeface="Times New Roman" panose="02020603050405020304" pitchFamily="18" charset="0"/>
              </a:rPr>
              <a:t>Jak využít </a:t>
            </a:r>
            <a:r>
              <a:rPr lang="cs-CZ" sz="2600" b="1" dirty="0">
                <a:solidFill>
                  <a:srgbClr val="F12F6B"/>
                </a:solidFill>
                <a:cs typeface="Times New Roman" panose="02020603050405020304" pitchFamily="18" charset="0"/>
              </a:rPr>
              <a:t>roli politiky soudržnosti EU při konsolidaci metropolitní správy </a:t>
            </a:r>
            <a:r>
              <a:rPr lang="cs-CZ" sz="2600" dirty="0">
                <a:cs typeface="Times New Roman" panose="02020603050405020304" pitchFamily="18" charset="0"/>
              </a:rPr>
              <a:t>a spolupráce?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91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AA03BB-E4EF-4B31-B3E6-B892BFC5BE0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B383AEA-6AAB-4A81-A148-841622DE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/>
          <a:lstStyle/>
          <a:p>
            <a:r>
              <a:rPr lang="cs-CZ" dirty="0"/>
              <a:t>K</a:t>
            </a:r>
            <a:r>
              <a:rPr lang="da-DK" dirty="0"/>
              <a:t>oncep</a:t>
            </a:r>
            <a:r>
              <a:rPr lang="cs-CZ" dirty="0"/>
              <a:t>ční rámec</a:t>
            </a:r>
            <a:endParaRPr lang="da-DK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43">
            <a:off x="3544920" y="2593492"/>
            <a:ext cx="5080623" cy="2161426"/>
          </a:xfrm>
          <a:prstGeom prst="rect">
            <a:avLst/>
          </a:prstGeom>
        </p:spPr>
      </p:pic>
      <p:sp>
        <p:nvSpPr>
          <p:cNvPr id="13" name="Pladsholder til tekst 5">
            <a:extLst>
              <a:ext uri="{FF2B5EF4-FFF2-40B4-BE49-F238E27FC236}">
                <a16:creationId xmlns:a16="http://schemas.microsoft.com/office/drawing/2014/main" id="{47E15598-3552-4C9C-B3D8-DFF183E0B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1420" y="3315465"/>
            <a:ext cx="2526930" cy="127161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dirty="0"/>
              <a:t>Metropolitn</a:t>
            </a:r>
            <a:r>
              <a:rPr lang="cs-CZ" sz="2400" b="1" dirty="0"/>
              <a:t>í</a:t>
            </a:r>
            <a:r>
              <a:rPr lang="it-IT" sz="2400" b="1" dirty="0"/>
              <a:t> </a:t>
            </a:r>
            <a:r>
              <a:rPr lang="cs-CZ" sz="2400" b="1" dirty="0"/>
              <a:t>správa</a:t>
            </a:r>
            <a:endParaRPr lang="en-US" dirty="0"/>
          </a:p>
          <a:p>
            <a:endParaRPr lang="da-DK" dirty="0"/>
          </a:p>
        </p:txBody>
      </p:sp>
      <p:sp>
        <p:nvSpPr>
          <p:cNvPr id="14" name="Pladsholder til tekst 5">
            <a:extLst>
              <a:ext uri="{FF2B5EF4-FFF2-40B4-BE49-F238E27FC236}">
                <a16:creationId xmlns:a16="http://schemas.microsoft.com/office/drawing/2014/main" id="{47E15598-3552-4C9C-B3D8-DFF183E0BD8C}"/>
              </a:ext>
            </a:extLst>
          </p:cNvPr>
          <p:cNvSpPr txBox="1">
            <a:spLocks/>
          </p:cNvSpPr>
          <p:nvPr/>
        </p:nvSpPr>
        <p:spPr>
          <a:xfrm>
            <a:off x="8520527" y="3099013"/>
            <a:ext cx="2526930" cy="1271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cs-CZ" sz="2400" b="1" dirty="0"/>
              <a:t>Politika soudržnosti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sz="2400" b="1" dirty="0"/>
              <a:t>EU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857250" y="2457449"/>
            <a:ext cx="4926330" cy="2343151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5999018" y="2457448"/>
            <a:ext cx="5006722" cy="234315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3471951" y="2263140"/>
            <a:ext cx="5030428" cy="2758439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ladsholder til sidefod 2">
            <a:extLst>
              <a:ext uri="{FF2B5EF4-FFF2-40B4-BE49-F238E27FC236}">
                <a16:creationId xmlns:a16="http://schemas.microsoft.com/office/drawing/2014/main" id="{C1A39EF0-8E15-4163-A064-448DEE961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9054777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</p:spTree>
    <p:extLst>
      <p:ext uri="{BB962C8B-B14F-4D97-AF65-F5344CB8AC3E}">
        <p14:creationId xmlns:p14="http://schemas.microsoft.com/office/powerpoint/2010/main" val="25552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34" y="608168"/>
            <a:ext cx="5980412" cy="1728131"/>
          </a:xfrm>
        </p:spPr>
        <p:txBody>
          <a:bodyPr/>
          <a:lstStyle/>
          <a:p>
            <a:r>
              <a:rPr lang="cs-CZ" sz="3200" b="1" dirty="0">
                <a:solidFill>
                  <a:srgbClr val="F12F6B"/>
                </a:solidFill>
                <a:cs typeface="Times New Roman" panose="02020603050405020304" pitchFamily="18" charset="0"/>
              </a:rPr>
              <a:t>Role metropolitních oblastí </a:t>
            </a:r>
            <a:r>
              <a:rPr lang="cs-CZ" sz="3200" dirty="0">
                <a:cs typeface="Times New Roman" panose="02020603050405020304" pitchFamily="18" charset="0"/>
              </a:rPr>
              <a:t>při rozvoji, řízení a implementaci politiky soudržnosti EU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912193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6C2438-BAD1-4FD9-9235-19698AE3C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166" y="2624666"/>
            <a:ext cx="5581069" cy="349533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Velmi </a:t>
            </a:r>
            <a:r>
              <a:rPr lang="cs-CZ" sz="2800" b="1" dirty="0">
                <a:solidFill>
                  <a:srgbClr val="F12F6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různorodá</a:t>
            </a:r>
            <a:endParaRPr lang="en-US" sz="2800" b="1" dirty="0">
              <a:solidFill>
                <a:srgbClr val="F12F6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22900" lvl="1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ROP – specifické priority</a:t>
            </a:r>
          </a:p>
          <a:p>
            <a:pPr marL="522900" lvl="1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NOP pro MO (Itálie) – zdroje spravují centrální města</a:t>
            </a:r>
          </a:p>
          <a:p>
            <a:pPr marL="522900" lvl="1" indent="-342900">
              <a:lnSpc>
                <a:spcPct val="107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Immagine 12">
            <a:extLst>
              <a:ext uri="{FF2B5EF4-FFF2-40B4-BE49-F238E27FC236}">
                <a16:creationId xmlns:a16="http://schemas.microsoft.com/office/drawing/2014/main" id="{C9C58244-A414-4883-B1A0-BE57A94CDB2A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4992" r="15706" b="39174"/>
          <a:stretch/>
        </p:blipFill>
        <p:spPr bwMode="auto">
          <a:xfrm>
            <a:off x="6877879" y="414000"/>
            <a:ext cx="5314121" cy="5835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94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48" y="141635"/>
            <a:ext cx="7255038" cy="1898832"/>
          </a:xfrm>
        </p:spPr>
        <p:txBody>
          <a:bodyPr/>
          <a:lstStyle/>
          <a:p>
            <a:r>
              <a:rPr lang="cs-CZ" sz="3200" b="1" dirty="0">
                <a:solidFill>
                  <a:srgbClr val="F12F6B"/>
                </a:solidFill>
                <a:cs typeface="Times New Roman" panose="02020603050405020304" pitchFamily="18" charset="0"/>
              </a:rPr>
              <a:t>Přidaná hodnota politiky soudržnosti EU </a:t>
            </a:r>
            <a:r>
              <a:rPr lang="cs-CZ" sz="3200" dirty="0">
                <a:cs typeface="Times New Roman" panose="02020603050405020304" pitchFamily="18" charset="0"/>
              </a:rPr>
              <a:t>při plánování a implementaci metropolitních rozvojových cílů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912193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 dirty="0"/>
          </a:p>
        </p:txBody>
      </p:sp>
      <p:pic>
        <p:nvPicPr>
          <p:cNvPr id="8" name="Immagine 2">
            <a:extLst>
              <a:ext uri="{FF2B5EF4-FFF2-40B4-BE49-F238E27FC236}">
                <a16:creationId xmlns:a16="http://schemas.microsoft.com/office/drawing/2014/main" id="{3E6CA202-55DE-469C-9554-610C62517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52"/>
          <a:stretch/>
        </p:blipFill>
        <p:spPr>
          <a:xfrm>
            <a:off x="7941733" y="192591"/>
            <a:ext cx="4110565" cy="6210349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FCFE2738-A3CA-4426-A89C-EF89608F64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1" y="2117528"/>
            <a:ext cx="3818466" cy="41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81" y="603934"/>
            <a:ext cx="5547052" cy="1728131"/>
          </a:xfrm>
        </p:spPr>
        <p:txBody>
          <a:bodyPr/>
          <a:lstStyle/>
          <a:p>
            <a:r>
              <a:rPr lang="cs-CZ" sz="3200" b="1" dirty="0">
                <a:solidFill>
                  <a:srgbClr val="F12F6B"/>
                </a:solidFill>
                <a:cs typeface="Times New Roman" panose="02020603050405020304" pitchFamily="18" charset="0"/>
              </a:rPr>
              <a:t>Role politiky soudržnosti EU </a:t>
            </a:r>
            <a:r>
              <a:rPr lang="cs-CZ" sz="3200" dirty="0">
                <a:cs typeface="Times New Roman" panose="02020603050405020304" pitchFamily="18" charset="0"/>
              </a:rPr>
              <a:t>při konsolidaci metropolitní správy a spolupráce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912193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6C2438-BAD1-4FD9-9235-19698AE3C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2624666"/>
            <a:ext cx="5977467" cy="3495333"/>
          </a:xfrm>
        </p:spPr>
        <p:txBody>
          <a:bodyPr/>
          <a:lstStyle/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F12F6B"/>
                </a:solidFill>
                <a:cs typeface="Times New Roman" panose="02020603050405020304" pitchFamily="18" charset="0"/>
              </a:rPr>
              <a:t>Zásadní</a:t>
            </a:r>
            <a:r>
              <a:rPr lang="cs-CZ" sz="2400" dirty="0">
                <a:cs typeface="Times New Roman" panose="02020603050405020304" pitchFamily="18" charset="0"/>
              </a:rPr>
              <a:t>, prostřednictvím </a:t>
            </a:r>
            <a:r>
              <a:rPr lang="cs-CZ" sz="2400" b="1" dirty="0">
                <a:solidFill>
                  <a:srgbClr val="F12F6B"/>
                </a:solidFill>
                <a:cs typeface="Times New Roman" panose="02020603050405020304" pitchFamily="18" charset="0"/>
              </a:rPr>
              <a:t>nástroje ITI</a:t>
            </a:r>
            <a:r>
              <a:rPr lang="cs-CZ" sz="2400" dirty="0">
                <a:cs typeface="Times New Roman" panose="02020603050405020304" pitchFamily="18" charset="0"/>
              </a:rPr>
              <a:t>, zejména tam, kde metropolitní správa a agenda neexistovaly</a:t>
            </a:r>
          </a:p>
          <a:p>
            <a:pPr marL="342900" lvl="0" indent="-342900">
              <a:lnSpc>
                <a:spcPct val="120000"/>
              </a:lnSpc>
              <a:buClr>
                <a:srgbClr val="F12F6B"/>
              </a:buClr>
              <a:buFont typeface="Symbol" panose="05050102010706020507" pitchFamily="18" charset="2"/>
              <a:buChar char=""/>
            </a:pPr>
            <a:r>
              <a:rPr lang="cs-CZ" sz="2400" dirty="0">
                <a:cs typeface="Times New Roman" panose="02020603050405020304" pitchFamily="18" charset="0"/>
              </a:rPr>
              <a:t>Ve většině případů </a:t>
            </a:r>
            <a:r>
              <a:rPr lang="cs-CZ" sz="2400" b="1" dirty="0">
                <a:cs typeface="Times New Roman" panose="02020603050405020304" pitchFamily="18" charset="0"/>
              </a:rPr>
              <a:t>nástroje politiky soudržnosti</a:t>
            </a:r>
            <a:r>
              <a:rPr lang="cs-CZ" sz="2400" dirty="0">
                <a:cs typeface="Times New Roman" panose="02020603050405020304" pitchFamily="18" charset="0"/>
              </a:rPr>
              <a:t>, specificky </a:t>
            </a:r>
            <a:r>
              <a:rPr lang="cs-CZ" sz="2400" b="1" dirty="0">
                <a:solidFill>
                  <a:srgbClr val="F12F6B"/>
                </a:solidFill>
                <a:cs typeface="Times New Roman" panose="02020603050405020304" pitchFamily="18" charset="0"/>
              </a:rPr>
              <a:t>ITI</a:t>
            </a:r>
            <a:r>
              <a:rPr lang="cs-CZ" sz="2400" dirty="0">
                <a:cs typeface="Times New Roman" panose="02020603050405020304" pitchFamily="18" charset="0"/>
              </a:rPr>
              <a:t>, podpořily metropolitní rozvoj a </a:t>
            </a:r>
            <a:r>
              <a:rPr lang="cs-CZ" sz="2400" b="1" dirty="0">
                <a:cs typeface="Times New Roman" panose="02020603050405020304" pitchFamily="18" charset="0"/>
              </a:rPr>
              <a:t>stimulovaly metropolitní spolupráci  </a:t>
            </a:r>
            <a:endParaRPr lang="cs-CZ" sz="1600" b="1" dirty="0"/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id="{7E090FBF-BE51-42D6-8515-1C0D0E78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235" y="100042"/>
            <a:ext cx="5596834" cy="62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B327-4072-4B2E-8070-37828094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608169"/>
            <a:ext cx="6458779" cy="636432"/>
          </a:xfrm>
        </p:spPr>
        <p:txBody>
          <a:bodyPr/>
          <a:lstStyle/>
          <a:p>
            <a:r>
              <a:rPr lang="cs-CZ" dirty="0"/>
              <a:t>Národní</a:t>
            </a:r>
            <a:r>
              <a:rPr lang="da-DK" dirty="0"/>
              <a:t> </a:t>
            </a:r>
            <a:r>
              <a:rPr lang="cs-CZ" dirty="0">
                <a:solidFill>
                  <a:srgbClr val="F12F6B"/>
                </a:solidFill>
              </a:rPr>
              <a:t>historický</a:t>
            </a:r>
            <a:r>
              <a:rPr lang="cs-CZ" dirty="0"/>
              <a:t> k</a:t>
            </a:r>
            <a:r>
              <a:rPr lang="da-DK" dirty="0"/>
              <a:t>ontext</a:t>
            </a:r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33C673-AAF5-43B9-989B-40F982AF6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5999" y="6480000"/>
            <a:ext cx="8912193" cy="180000"/>
          </a:xfrm>
        </p:spPr>
        <p:txBody>
          <a:bodyPr/>
          <a:lstStyle/>
          <a:p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METRO „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role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future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perspectives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Cohesion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Policy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in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the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planning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of Metropolitan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Areas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 and </a:t>
            </a:r>
            <a:r>
              <a:rPr lang="cs-CZ" sz="800" i="0" u="none" strike="noStrike" baseline="0" dirty="0" err="1">
                <a:solidFill>
                  <a:srgbClr val="003285"/>
                </a:solidFill>
                <a:latin typeface="Arial" panose="020B0604020202020204" pitchFamily="34" charset="0"/>
              </a:rPr>
              <a:t>Cities</a:t>
            </a:r>
            <a:r>
              <a:rPr lang="cs-CZ" sz="800" i="0" u="none" strike="noStrike" baseline="0" dirty="0">
                <a:solidFill>
                  <a:srgbClr val="003285"/>
                </a:solidFill>
                <a:latin typeface="Arial" panose="020B0604020202020204" pitchFamily="34" charset="0"/>
              </a:rPr>
              <a:t>“ - „Role a perspektivy politiky soudržnosti v plánování metropolitních oblastí a měst” </a:t>
            </a:r>
            <a:endParaRPr lang="da-DK" sz="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1EAE6-F327-45C5-B2C7-3319B056E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5BC7AD-EB1F-4D43-9B22-D0535157AF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1/27/2022</a:t>
            </a:fld>
            <a:endParaRPr lang="da-D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6C2438-BAD1-4FD9-9235-19698AE3C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34" y="5130799"/>
            <a:ext cx="6513812" cy="989199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Aft>
                <a:spcPts val="0"/>
              </a:spcAft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1975-1990: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cs-CZ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ánovaná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urbanizace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ídelní regionální aglomerace a městské regiony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1990-2014: </a:t>
            </a: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decentraliza</a:t>
            </a:r>
            <a:r>
              <a:rPr lang="cs-CZ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fragmentace místní správy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Clr>
                <a:srgbClr val="F12F6B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2014-202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0/2021+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politika soudržnosti EU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nástroj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ITI 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metropolitní 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instituce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integrovaná 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metropolitní 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rozvojové cíle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finanční 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10">
            <a:extLst>
              <a:ext uri="{FF2B5EF4-FFF2-40B4-BE49-F238E27FC236}">
                <a16:creationId xmlns:a16="http://schemas.microsoft.com/office/drawing/2014/main" id="{F7A902A0-950F-4DC7-B94E-E668E31517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05" y="233999"/>
            <a:ext cx="4899025" cy="3467100"/>
          </a:xfrm>
          <a:prstGeom prst="rect">
            <a:avLst/>
          </a:prstGeom>
          <a:noFill/>
        </p:spPr>
      </p:pic>
      <p:pic>
        <p:nvPicPr>
          <p:cNvPr id="9" name="Immagine 5">
            <a:extLst>
              <a:ext uri="{FF2B5EF4-FFF2-40B4-BE49-F238E27FC236}">
                <a16:creationId xmlns:a16="http://schemas.microsoft.com/office/drawing/2014/main" id="{3A3D3B5F-8DDB-44C0-BE39-DFD5A62C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127" y="3881100"/>
            <a:ext cx="4899025" cy="2445001"/>
          </a:xfrm>
          <a:prstGeom prst="rect">
            <a:avLst/>
          </a:prstGeom>
        </p:spPr>
      </p:pic>
      <p:pic>
        <p:nvPicPr>
          <p:cNvPr id="10" name="Picture 5" descr="skenování0006">
            <a:extLst>
              <a:ext uri="{FF2B5EF4-FFF2-40B4-BE49-F238E27FC236}">
                <a16:creationId xmlns:a16="http://schemas.microsoft.com/office/drawing/2014/main" id="{DE317EA9-4480-442E-A919-A4EB9582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685"/>
            <a:ext cx="3423783" cy="21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Zástupný symbol pro obsah 3">
            <a:extLst>
              <a:ext uri="{FF2B5EF4-FFF2-40B4-BE49-F238E27FC236}">
                <a16:creationId xmlns:a16="http://schemas.microsoft.com/office/drawing/2014/main" id="{7E003C12-2B33-4398-80BF-EBEB6A1C17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09" y="1554685"/>
            <a:ext cx="3045076" cy="2152428"/>
          </a:xfrm>
          <a:prstGeom prst="rect">
            <a:avLst/>
          </a:prstGeom>
        </p:spPr>
      </p:pic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228EFB5-778A-4707-9319-5A753275293F}"/>
              </a:ext>
            </a:extLst>
          </p:cNvPr>
          <p:cNvSpPr/>
          <p:nvPr/>
        </p:nvSpPr>
        <p:spPr>
          <a:xfrm>
            <a:off x="3795098" y="2477690"/>
            <a:ext cx="269111" cy="283462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653D8E9-E4D9-4DB5-AEF8-34FE27A0EFA9}"/>
              </a:ext>
            </a:extLst>
          </p:cNvPr>
          <p:cNvSpPr/>
          <p:nvPr/>
        </p:nvSpPr>
        <p:spPr>
          <a:xfrm>
            <a:off x="3423783" y="2550068"/>
            <a:ext cx="237071" cy="1394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44C3D9C-586C-4ED1-9B1C-88CD5BF240D5}"/>
              </a:ext>
            </a:extLst>
          </p:cNvPr>
          <p:cNvSpPr/>
          <p:nvPr/>
        </p:nvSpPr>
        <p:spPr>
          <a:xfrm>
            <a:off x="3660854" y="2549326"/>
            <a:ext cx="138250" cy="1401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86A34D5-332A-4CF3-BF7D-0AA9C74651D4}"/>
              </a:ext>
            </a:extLst>
          </p:cNvPr>
          <p:cNvSpPr txBox="1"/>
          <p:nvPr/>
        </p:nvSpPr>
        <p:spPr>
          <a:xfrm>
            <a:off x="2787365" y="3353711"/>
            <a:ext cx="69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1975</a:t>
            </a:r>
            <a:endParaRPr lang="cs-CZ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7B68CDB-7295-4804-8644-FD97C9D0C2C7}"/>
              </a:ext>
            </a:extLst>
          </p:cNvPr>
          <p:cNvSpPr txBox="1"/>
          <p:nvPr/>
        </p:nvSpPr>
        <p:spPr>
          <a:xfrm>
            <a:off x="3466694" y="3350189"/>
            <a:ext cx="80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2014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D6D90232-0516-4DFE-882F-AEB55AE70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601" y="3829316"/>
            <a:ext cx="3786756" cy="1142338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8129A90-D70A-4F17-9444-E4CFD6DFD28D}"/>
              </a:ext>
            </a:extLst>
          </p:cNvPr>
          <p:cNvCxnSpPr>
            <a:cxnSpLocks/>
          </p:cNvCxnSpPr>
          <p:nvPr/>
        </p:nvCxnSpPr>
        <p:spPr>
          <a:xfrm>
            <a:off x="2536748" y="4017488"/>
            <a:ext cx="685800" cy="838033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A555841-12A9-40F7-A4AB-B4F036EA14F1}"/>
              </a:ext>
            </a:extLst>
          </p:cNvPr>
          <p:cNvCxnSpPr>
            <a:cxnSpLocks/>
          </p:cNvCxnSpPr>
          <p:nvPr/>
        </p:nvCxnSpPr>
        <p:spPr>
          <a:xfrm flipV="1">
            <a:off x="2466215" y="4096030"/>
            <a:ext cx="804202" cy="721165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>
            <a:extLst>
              <a:ext uri="{FF2B5EF4-FFF2-40B4-BE49-F238E27FC236}">
                <a16:creationId xmlns:a16="http://schemas.microsoft.com/office/drawing/2014/main" id="{9EA500A5-BCEF-4BBD-BDC5-52DB9A151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601" y="3829316"/>
            <a:ext cx="3786756" cy="1142338"/>
          </a:xfrm>
          <a:prstGeom prst="rect">
            <a:avLst/>
          </a:prstGeom>
        </p:spPr>
      </p:pic>
      <p:sp>
        <p:nvSpPr>
          <p:cNvPr id="31" name="Ovál 30">
            <a:extLst>
              <a:ext uri="{FF2B5EF4-FFF2-40B4-BE49-F238E27FC236}">
                <a16:creationId xmlns:a16="http://schemas.microsoft.com/office/drawing/2014/main" id="{AC295820-655D-4FCC-94DE-9D61D5A74DEE}"/>
              </a:ext>
            </a:extLst>
          </p:cNvPr>
          <p:cNvSpPr/>
          <p:nvPr/>
        </p:nvSpPr>
        <p:spPr>
          <a:xfrm>
            <a:off x="1684866" y="3811019"/>
            <a:ext cx="2110231" cy="121587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1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ESPON_PowerPoint_16_9_TEMPLATE">
  <a:themeElements>
    <a:clrScheme name="ESPON PowerPoint">
      <a:dk1>
        <a:sysClr val="windowText" lastClr="000000"/>
      </a:dk1>
      <a:lt1>
        <a:sysClr val="window" lastClr="FFFFFF"/>
      </a:lt1>
      <a:dk2>
        <a:srgbClr val="0B1741"/>
      </a:dk2>
      <a:lt2>
        <a:srgbClr val="D9D9D9"/>
      </a:lt2>
      <a:accent1>
        <a:srgbClr val="164193"/>
      </a:accent1>
      <a:accent2>
        <a:srgbClr val="EE7D00"/>
      </a:accent2>
      <a:accent3>
        <a:srgbClr val="4779B2"/>
      </a:accent3>
      <a:accent4>
        <a:srgbClr val="75B566"/>
      </a:accent4>
      <a:accent5>
        <a:srgbClr val="77BEDB"/>
      </a:accent5>
      <a:accent6>
        <a:srgbClr val="C85C54"/>
      </a:accent6>
      <a:hlink>
        <a:srgbClr val="308DAA"/>
      </a:hlink>
      <a:folHlink>
        <a:srgbClr val="783F91"/>
      </a:folHlink>
    </a:clrScheme>
    <a:fontScheme name="ESPON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ON_PowerPoint_16_9_TEMPLATE" id="{E25A19CF-748D-4201-8386-395DB4E165DF}" vid="{CE6D13D0-FC79-4F27-A159-5AC86CDDB40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F8DCB5C163564F927F5B29453E9770" ma:contentTypeVersion="4" ma:contentTypeDescription="Vytvoří nový dokument" ma:contentTypeScope="" ma:versionID="803338590085db9353d975dd5f21932e">
  <xsd:schema xmlns:xsd="http://www.w3.org/2001/XMLSchema" xmlns:xs="http://www.w3.org/2001/XMLSchema" xmlns:p="http://schemas.microsoft.com/office/2006/metadata/properties" xmlns:ns2="da248a5a-616c-4a0c-8ce4-28b01be932c7" targetNamespace="http://schemas.microsoft.com/office/2006/metadata/properties" ma:root="true" ma:fieldsID="210e1c7ed6cd05e0292cc45646e25799" ns2:_="">
    <xsd:import namespace="da248a5a-616c-4a0c-8ce4-28b01be93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48a5a-616c-4a0c-8ce4-28b01be93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5B0C5D-C1DB-4310-B50A-2EFA041300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A0241-9DB4-4B9D-AD1B-1E097198E772}">
  <ds:schemaRefs>
    <ds:schemaRef ds:uri="da248a5a-616c-4a0c-8ce4-28b01be932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8CAA0B-3F65-4FDF-A1FF-7616A48800D6}">
  <ds:schemaRefs>
    <ds:schemaRef ds:uri="http://schemas.microsoft.com/office/2006/metadata/properties"/>
    <ds:schemaRef ds:uri="da248a5a-616c-4a0c-8ce4-28b01be932c7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ESPON_PowerPoint_16_9_TEMPLATE</Template>
  <TotalTime>1305</TotalTime>
  <Words>1262</Words>
  <Application>Microsoft Office PowerPoint</Application>
  <PresentationFormat>Širokoúhlá obrazovka</PresentationFormat>
  <Paragraphs>118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Ubuntu</vt:lpstr>
      <vt:lpstr>Wingdings</vt:lpstr>
      <vt:lpstr>ESPON_PowerPoint_16_9_TEMPLATE</vt:lpstr>
      <vt:lpstr>METRO Role a perspektivy politiky soudržnosti v plánování metropolitních oblastí a měst   Metropolitní rozvoj:  Potenciály a limity lokální spolupráce a politiky soudržnosti   Luděk Sýkora, Alena Coblence, Univerzita Karlova</vt:lpstr>
      <vt:lpstr> Cities / Metropolitan Areas Research &amp; Stakeholders</vt:lpstr>
      <vt:lpstr>Porovnání metropolitních oblastí</vt:lpstr>
      <vt:lpstr>METRO Role a perspektivy politiky soudržnosti v plánování metropolitních oblastí a měst - Targeted Analysis</vt:lpstr>
      <vt:lpstr>Koncepční rámec</vt:lpstr>
      <vt:lpstr>Role metropolitních oblastí při rozvoji, řízení a implementaci politiky soudržnosti EU</vt:lpstr>
      <vt:lpstr>Přidaná hodnota politiky soudržnosti EU při plánování a implementaci metropolitních rozvojových cílů</vt:lpstr>
      <vt:lpstr>Role politiky soudržnosti EU při konsolidaci metropolitní správy a spolupráce</vt:lpstr>
      <vt:lpstr>Národní historický kontext</vt:lpstr>
      <vt:lpstr>Metropolitní institucionalizace</vt:lpstr>
      <vt:lpstr>METRO výzvy a rizika</vt:lpstr>
      <vt:lpstr>Programové prohlášení  vlády České republiky – leden 2022</vt:lpstr>
      <vt:lpstr> Brněnská MO 2020+  Go Beyond Your Limits Metropolitní spolupráce</vt:lpstr>
      <vt:lpstr>Jak posílit roli metropolitních oblastí při rozvoji, řízení a implementaci politiky soudržnosti EU?</vt:lpstr>
      <vt:lpstr>Jak zvýšit přidanou hodnotu politiky soudržnosti EU při plánování a implementaci metropolitních politik?</vt:lpstr>
      <vt:lpstr>Jak využít roli politiky soudržnosti EU při konsolidaci metropolitní správy a spolupráce?</vt:lpstr>
      <vt:lpstr>Národní metropolitní koalice</vt:lpstr>
      <vt:lpstr>Nová kvalita rozvoje</vt:lpstr>
      <vt:lpstr>Zviditelnění důsledků pro metropolitní území</vt:lpstr>
      <vt:lpstr>Luděk Sýkora, Alena Coblence Univerzita Karlova, Přírodovědecká fakulta katedra sociální geografie a regionálního rozvoje Centrum pro výzkum měst a regionů  Albertov 6, 128 43 Praha 2 sykora@natur.cuni.cz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iotzov</dc:creator>
  <cp:lastModifiedBy>Luděk Sýkora</cp:lastModifiedBy>
  <cp:revision>251</cp:revision>
  <dcterms:created xsi:type="dcterms:W3CDTF">2017-11-29T13:01:55Z</dcterms:created>
  <dcterms:modified xsi:type="dcterms:W3CDTF">2022-01-27T08:06:28Z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0x010100BFF8DCB5C163564F927F5B29453E9770</vt:lpwstr>
  </property>
</Properties>
</file>