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5"/>
  </p:sldMasterIdLst>
  <p:notesMasterIdLst>
    <p:notesMasterId r:id="rId19"/>
  </p:notesMasterIdLst>
  <p:sldIdLst>
    <p:sldId id="386" r:id="rId6"/>
    <p:sldId id="783" r:id="rId7"/>
    <p:sldId id="445" r:id="rId8"/>
    <p:sldId id="750" r:id="rId9"/>
    <p:sldId id="786" r:id="rId10"/>
    <p:sldId id="791" r:id="rId11"/>
    <p:sldId id="792" r:id="rId12"/>
    <p:sldId id="793" r:id="rId13"/>
    <p:sldId id="788" r:id="rId14"/>
    <p:sldId id="789" r:id="rId15"/>
    <p:sldId id="790" r:id="rId16"/>
    <p:sldId id="434" r:id="rId17"/>
    <p:sldId id="402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2"/>
    <a:srgbClr val="E6E6E6"/>
    <a:srgbClr val="FFFFFF"/>
    <a:srgbClr val="0000DC"/>
    <a:srgbClr val="DA2128"/>
    <a:srgbClr val="2D5FAF"/>
    <a:srgbClr val="FAB413"/>
    <a:srgbClr val="E63211"/>
    <a:srgbClr val="FAD6CF"/>
    <a:srgbClr val="0D0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6" autoAdjust="0"/>
    <p:restoredTop sz="96374" autoAdjust="0"/>
  </p:normalViewPr>
  <p:slideViewPr>
    <p:cSldViewPr snapToGrid="0">
      <p:cViewPr>
        <p:scale>
          <a:sx n="90" d="100"/>
          <a:sy n="90" d="100"/>
        </p:scale>
        <p:origin x="1074" y="618"/>
      </p:cViewPr>
      <p:guideLst>
        <p:guide orient="horz" pos="45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8415-7FC3-4B25-8B42-34C7C5F772CD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6981A-2BDF-4695-B155-0A5A25BD29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60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>
            <a:extLst>
              <a:ext uri="{FF2B5EF4-FFF2-40B4-BE49-F238E27FC236}">
                <a16:creationId xmlns:a16="http://schemas.microsoft.com/office/drawing/2014/main" id="{D838B40A-F0CC-430D-BF0A-4ED0463F4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Zástupný symbol pro poznámky 2">
            <a:extLst>
              <a:ext uri="{FF2B5EF4-FFF2-40B4-BE49-F238E27FC236}">
                <a16:creationId xmlns:a16="http://schemas.microsoft.com/office/drawing/2014/main" id="{855FF7D6-AB3D-4665-BB39-B08F6A36B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44" name="Zástupný symbol pro číslo snímku 3">
            <a:extLst>
              <a:ext uri="{FF2B5EF4-FFF2-40B4-BE49-F238E27FC236}">
                <a16:creationId xmlns:a16="http://schemas.microsoft.com/office/drawing/2014/main" id="{D2EACAF5-3BB4-456E-B9A2-097A9ED1C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21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30140-B149-4D9C-ACF4-7F7CBE354488}" type="slidenum">
              <a:rPr lang="cs-CZ" altLang="cs-CZ" b="0"/>
              <a:pPr/>
              <a:t>4</a:t>
            </a:fld>
            <a:endParaRPr lang="cs-CZ" altLang="cs-CZ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8E19C6-7887-4751-966C-51F999A62324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7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87F891-2E85-49F3-BC94-FA618144AEF8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5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AAEEC-DCA3-4A9A-B298-843595F1A7A8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3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A74C34-4EE6-449B-9412-F6909704E871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C9979C-875A-4A68-BC78-36DE481E1B4A}" type="datetime1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4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D8BAC-09F6-4A59-8066-CE667EDAE41B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8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786DC2-F80E-4CF4-86FF-C4B97E3D7472}" type="datetime1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9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5DE137-EA74-45A2-8332-35A5084B4BCC}" type="datetime1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98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534569-237D-4C3B-8CDF-9ADB93E9A6DD}" type="datetime1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4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21F0B6-0025-41B2-9DEB-D33DADC44921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79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7AE885-5ED9-4E87-8323-56B75807C296}" type="datetime1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2DFA8-9EAA-46A4-A4C5-3EC1E4048D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30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0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tropolitni.brno.cz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2E23E-A82D-46ED-AE49-E132E980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DFA8-9EAA-46A4-A4C5-3EC1E4048D0E}" type="slidenum">
              <a:rPr lang="en-GB" smtClean="0"/>
              <a:t>1</a:t>
            </a:fld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C114A5-0A48-40D3-8D8A-B4EAC6EE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F8137F-E051-4C24-9FFD-F6394BF2F832}"/>
              </a:ext>
            </a:extLst>
          </p:cNvPr>
          <p:cNvSpPr txBox="1"/>
          <p:nvPr/>
        </p:nvSpPr>
        <p:spPr>
          <a:xfrm>
            <a:off x="511043" y="1383543"/>
            <a:ext cx="1111217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cs-CZ" altLang="cs-CZ" sz="32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Stanovisko Brněnské metropolitní oblasti k možnostem institucionálního rámce a praktik metropolitní spolupráce</a:t>
            </a:r>
            <a:endParaRPr lang="cs-CZ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200"/>
              </a:lnSpc>
            </a:pPr>
            <a:br>
              <a:rPr lang="cs-CZ" altLang="cs-CZ" sz="4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sz="42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cs-CZ" sz="42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cs-CZ" sz="42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1B7A7D-4D15-4B4E-8BDF-A94959979FDD}"/>
              </a:ext>
            </a:extLst>
          </p:cNvPr>
          <p:cNvSpPr txBox="1"/>
          <p:nvPr/>
        </p:nvSpPr>
        <p:spPr>
          <a:xfrm>
            <a:off x="632149" y="4981615"/>
            <a:ext cx="7131939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Petr ŠAŠINKA</a:t>
            </a:r>
          </a:p>
          <a:p>
            <a:pPr>
              <a:lnSpc>
                <a:spcPts val="2500"/>
              </a:lnSpc>
            </a:pPr>
            <a:endParaRPr lang="cs-CZ" sz="2400" b="1" dirty="0">
              <a:solidFill>
                <a:srgbClr val="FFC0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cs-CZ" sz="2400" b="1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27. 1. 2022</a:t>
            </a:r>
          </a:p>
          <a:p>
            <a:pPr>
              <a:lnSpc>
                <a:spcPts val="2500"/>
              </a:lnSpc>
            </a:pPr>
            <a:r>
              <a:rPr lang="cs-CZ" sz="2400" b="1" i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Národní seminář ESPON METRO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FDD16E-4A4C-4B09-91C1-3D7981A81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9" y="313112"/>
            <a:ext cx="1780362" cy="6393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6FECA36-1B94-4FBF-AEAB-C8FF9E6A0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41" y="521911"/>
            <a:ext cx="1446555" cy="33972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2A7E95-73E0-4702-A037-57A8B150DE76}"/>
              </a:ext>
            </a:extLst>
          </p:cNvPr>
          <p:cNvSpPr txBox="1"/>
          <p:nvPr/>
        </p:nvSpPr>
        <p:spPr>
          <a:xfrm>
            <a:off x="9229725" y="6089066"/>
            <a:ext cx="2419271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#jednejmetropolitne</a:t>
            </a:r>
          </a:p>
        </p:txBody>
      </p:sp>
      <p:pic>
        <p:nvPicPr>
          <p:cNvPr id="1026" name="Picture 2" descr="Espon">
            <a:extLst>
              <a:ext uri="{FF2B5EF4-FFF2-40B4-BE49-F238E27FC236}">
                <a16:creationId xmlns:a16="http://schemas.microsoft.com/office/drawing/2014/main" id="{9085C9C0-479C-442D-AEC7-0DDDF316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8" y="317715"/>
            <a:ext cx="2186762" cy="6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5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78548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dlouhodobé optimum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(top-</a:t>
            </a:r>
            <a:r>
              <a:rPr lang="cs-CZ" altLang="cs-CZ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38F5B453-8DDD-4204-A9DD-206283C9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40" y="2594821"/>
            <a:ext cx="10515600" cy="3348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2D72"/>
                </a:solidFill>
                <a:latin typeface="Arial"/>
                <a:ea typeface="Calibri" panose="020F0502020204030204" pitchFamily="34" charset="0"/>
                <a:cs typeface="Times New Roman"/>
              </a:rPr>
              <a:t>Právnická</a:t>
            </a:r>
            <a:r>
              <a:rPr lang="cs-CZ" sz="2400" dirty="0">
                <a:solidFill>
                  <a:srgbClr val="002D7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 osoba </a:t>
            </a:r>
            <a:r>
              <a:rPr lang="cs-CZ" sz="2400" dirty="0" err="1">
                <a:solidFill>
                  <a:srgbClr val="002D7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sui</a:t>
            </a:r>
            <a:r>
              <a:rPr lang="cs-CZ" sz="2400" dirty="0">
                <a:solidFill>
                  <a:srgbClr val="002D72"/>
                </a:solidFill>
                <a:latin typeface="Arial"/>
                <a:ea typeface="Calibri" panose="020F0502020204030204" pitchFamily="34" charset="0"/>
                <a:cs typeface="Times New Roman"/>
              </a:rPr>
              <a:t> generis</a:t>
            </a:r>
            <a:endParaRPr lang="cs-CZ" sz="2400" dirty="0">
              <a:solidFill>
                <a:srgbClr val="002D7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Vyžaduje změnu stávající právní úpravy.</a:t>
            </a:r>
          </a:p>
          <a:p>
            <a:pPr marL="0" indent="0">
              <a:buNone/>
            </a:pPr>
            <a:endParaRPr lang="cs-CZ" sz="24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Metropolitní svazek (MS) </a:t>
            </a:r>
          </a:p>
          <a:p>
            <a:pPr marL="0" indent="0" algn="just">
              <a:lnSpc>
                <a:spcPct val="105000"/>
              </a:lnSpc>
              <a:spcAft>
                <a:spcPts val="800"/>
              </a:spcAft>
              <a:buNone/>
            </a:pPr>
            <a:r>
              <a:rPr lang="cs-CZ" sz="2400" dirty="0">
                <a:solidFill>
                  <a:srgbClr val="002D72"/>
                </a:solidFill>
                <a:latin typeface="Arial"/>
                <a:ea typeface="Calibri" panose="020F0502020204030204" pitchFamily="34" charset="0"/>
                <a:cs typeface="Times New Roman"/>
              </a:rPr>
              <a:t>V</a:t>
            </a:r>
            <a:r>
              <a:rPr lang="cs-CZ" sz="2400" dirty="0">
                <a:solidFill>
                  <a:srgbClr val="002D7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ytvoření nové obecně definované (pro všechny MO/A) právnické osoby veřejného práva opírající se o statutární město (jádro FUA), zástupce obcí tvořících zázemí a</a:t>
            </a:r>
            <a:r>
              <a:rPr lang="cs-CZ" sz="2400" dirty="0">
                <a:solidFill>
                  <a:srgbClr val="002D7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cs-CZ" sz="2400" dirty="0">
                <a:solidFill>
                  <a:srgbClr val="002D72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zohledňující roli kraje</a:t>
            </a:r>
            <a:r>
              <a:rPr lang="cs-CZ" sz="2400" dirty="0">
                <a:solidFill>
                  <a:srgbClr val="002D72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cs-CZ" sz="2400" dirty="0">
              <a:solidFill>
                <a:srgbClr val="002D7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6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483298"/>
            <a:ext cx="1086930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Shrnutí, další postup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(kombinace top-</a:t>
            </a:r>
            <a:r>
              <a:rPr lang="cs-CZ" altLang="cs-CZ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-up)</a:t>
            </a: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38F5B453-8DDD-4204-A9DD-206283C9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94" y="2707997"/>
            <a:ext cx="10744816" cy="3348779"/>
          </a:xfrm>
        </p:spPr>
        <p:txBody>
          <a:bodyPr>
            <a:noAutofit/>
          </a:bodyPr>
          <a:lstStyle/>
          <a:p>
            <a:pPr marL="414655" indent="-342900">
              <a:lnSpc>
                <a:spcPct val="100000"/>
              </a:lnSpc>
            </a:pPr>
            <a:r>
              <a:rPr lang="cs-CZ" sz="23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 MS </a:t>
            </a:r>
            <a:r>
              <a:rPr lang="cs-CZ" sz="23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vyžaduje legislativní změnu</a:t>
            </a:r>
            <a:r>
              <a:rPr lang="cs-CZ" sz="23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(horizont cca 3 let)</a:t>
            </a:r>
          </a:p>
          <a:p>
            <a:pPr marL="414655" indent="-342900">
              <a:lnSpc>
                <a:spcPct val="100000"/>
              </a:lnSpc>
            </a:pPr>
            <a:r>
              <a:rPr lang="cs-CZ" sz="23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Pilotáž v BMO:</a:t>
            </a:r>
            <a:r>
              <a:rPr lang="cs-CZ" sz="23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během překlenovacího období (než dojde k legislativní změně) využít stávající legislativní úpravy, otestovat koncept ve specifických podmínkách BMO – </a:t>
            </a:r>
            <a:r>
              <a:rPr lang="cs-CZ" sz="23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a politická podpora tomuto kroku – </a:t>
            </a:r>
            <a:r>
              <a:rPr lang="cs-CZ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stvrzení na konferenci 19. 5. 2022</a:t>
            </a:r>
          </a:p>
          <a:p>
            <a:pPr marL="414655" indent="-342900">
              <a:lnSpc>
                <a:spcPct val="100000"/>
              </a:lnSpc>
            </a:pPr>
            <a:r>
              <a:rPr lang="cs-CZ" sz="23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metodice projektu METROSPOL bude navržena </a:t>
            </a:r>
            <a:r>
              <a:rPr lang="cs-CZ" sz="23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nejvhodnější překlenovací právní forma nevyžadující legislativní změny </a:t>
            </a:r>
            <a:r>
              <a:rPr lang="cs-CZ" sz="23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(modifikované DSO spolupracující s krajem)</a:t>
            </a:r>
          </a:p>
          <a:p>
            <a:pPr marL="414655" indent="-342900">
              <a:lnSpc>
                <a:spcPct val="100000"/>
              </a:lnSpc>
            </a:pPr>
            <a:r>
              <a:rPr lang="cs-CZ" sz="23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Nutno oba přístupy rozvíjet paralelně a ve spolupráci, postupovat v úzké součinnosti s národní úrovní a dalšími experty </a:t>
            </a:r>
          </a:p>
        </p:txBody>
      </p:sp>
    </p:spTree>
    <p:extLst>
      <p:ext uri="{BB962C8B-B14F-4D97-AF65-F5344CB8AC3E}">
        <p14:creationId xmlns:p14="http://schemas.microsoft.com/office/powerpoint/2010/main" val="3046531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100DA89-903D-49EC-B4C5-EE21D210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94" y="4091282"/>
            <a:ext cx="4151698" cy="27667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394A02-B01E-4371-9D2A-96C59496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71" y="3702093"/>
            <a:ext cx="4726362" cy="317685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652519-70F9-41D6-B975-ADA01DB1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713" y="586201"/>
            <a:ext cx="4765288" cy="31756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573394" y="835315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Metropolitní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konference (2022)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E2453B-C351-4760-9A3C-BBE5E982591A}"/>
              </a:ext>
            </a:extLst>
          </p:cNvPr>
          <p:cNvSpPr txBox="1"/>
          <p:nvPr/>
        </p:nvSpPr>
        <p:spPr>
          <a:xfrm>
            <a:off x="640069" y="1657531"/>
            <a:ext cx="6420279" cy="1884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2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3. ročník, termín: </a:t>
            </a:r>
            <a:r>
              <a:rPr lang="cs-CZ" sz="32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čtvrtek 19. 5. 2022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2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Téma: metropolitní instituce jako faktor zvýšení motivace ke spolupráci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2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Celodenní akce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dopolední část (metropolitní exkurze / pracovní debaty / komora primátorů statutárních měst SMO ČR)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odpolední část (samotná konference)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C283AA-C561-4C8E-965E-4B5930468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712" y="3702092"/>
            <a:ext cx="4765287" cy="31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0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A2E23E-A82D-46ED-AE49-E132E980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DFA8-9EAA-46A4-A4C5-3EC1E4048D0E}" type="slidenum">
              <a:rPr lang="en-GB" smtClean="0"/>
              <a:t>13</a:t>
            </a:fld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2C114A5-0A48-40D3-8D8A-B4EAC6EEA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8" cy="685799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F8137F-E051-4C24-9FFD-F6394BF2F832}"/>
              </a:ext>
            </a:extLst>
          </p:cNvPr>
          <p:cNvSpPr txBox="1"/>
          <p:nvPr/>
        </p:nvSpPr>
        <p:spPr>
          <a:xfrm>
            <a:off x="632149" y="1756290"/>
            <a:ext cx="107364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cs-CZ" sz="42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Děkuji za pozornost.</a:t>
            </a:r>
            <a:br>
              <a:rPr lang="cs-CZ" sz="4200" b="1" dirty="0">
                <a:solidFill>
                  <a:srgbClr val="002D7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cs-CZ" sz="4200" b="1" dirty="0">
              <a:solidFill>
                <a:srgbClr val="002D7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BFDD16E-4A4C-4B09-91C1-3D7981A81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9" y="313112"/>
            <a:ext cx="1603567" cy="5758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6FECA36-1B94-4FBF-AEAB-C8FF9E6A0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441" y="280611"/>
            <a:ext cx="1446555" cy="33972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D2A7E95-73E0-4702-A037-57A8B150DE76}"/>
              </a:ext>
            </a:extLst>
          </p:cNvPr>
          <p:cNvSpPr txBox="1"/>
          <p:nvPr/>
        </p:nvSpPr>
        <p:spPr>
          <a:xfrm>
            <a:off x="9210675" y="5959383"/>
            <a:ext cx="2451021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#jednejmetropolitne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8C45B82-F4A9-412A-A5AB-2DAC623AB77E}"/>
              </a:ext>
            </a:extLst>
          </p:cNvPr>
          <p:cNvSpPr/>
          <p:nvPr/>
        </p:nvSpPr>
        <p:spPr>
          <a:xfrm>
            <a:off x="632149" y="2967335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449263" algn="r"/>
              </a:tabLst>
              <a:defRPr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metropolitni.brno.cz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08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217035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kontext,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E2453B-C351-4760-9A3C-BBE5E982591A}"/>
              </a:ext>
            </a:extLst>
          </p:cNvPr>
          <p:cNvSpPr txBox="1"/>
          <p:nvPr/>
        </p:nvSpPr>
        <p:spPr>
          <a:xfrm>
            <a:off x="617695" y="1843594"/>
            <a:ext cx="10869306" cy="1896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800" baseline="30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Těžiště společenského rozvoje se více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přesouvá do funkčních (přirozených) území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metropolitních oblastí v celé ČR, kde leží rozvojové póly národní ekonomiky</a:t>
            </a: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Zatím u nás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neexistuje management rozvoje metropolitních oblastí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ani instituce zodpovědná za jejich rozvoj</a:t>
            </a: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V současnosti je v ČR vytvořeno (i zásluhou nástroje ITI)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nejvhodnější prostředí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pro dlouhodobé prosazení konceptu metropolitních oblastí a jejich institucionalizace v regionální politice – metropolitní měřítko je třeba</a:t>
            </a: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S klesajícím podílem evropských dotací bude klesat ochota obcí dobrovolně spolupracovat, proto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je třeba hledat dlouhodobější modely spolupráce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– např. samostatné metropolitní entity/instituce zodpovědné za metropolitní rozvoj (metropolitní svazek obcí)</a:t>
            </a: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Lze se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inspirovat i v zahraničí 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(nejen v západní Evropě)</a:t>
            </a:r>
          </a:p>
          <a:p>
            <a:pPr marL="528955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Klíčovým faktorem úspěchu zůstává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odborný i politický konsensus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na postupném prosazení tohoto konceptu a </a:t>
            </a:r>
            <a:r>
              <a:rPr lang="cs-CZ" sz="28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silní lídři </a:t>
            </a:r>
            <a:r>
              <a:rPr lang="cs-CZ" sz="28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v metropolitních regionech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400" baseline="30000" dirty="0">
              <a:solidFill>
                <a:srgbClr val="DA212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9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07062"/>
            <a:ext cx="1086930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Opora k rozvoji metropolitní spolupráce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(nejen v BMO)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E2453B-C351-4760-9A3C-BBE5E982591A}"/>
              </a:ext>
            </a:extLst>
          </p:cNvPr>
          <p:cNvSpPr txBox="1"/>
          <p:nvPr/>
        </p:nvSpPr>
        <p:spPr>
          <a:xfrm>
            <a:off x="649594" y="2964810"/>
            <a:ext cx="10424105" cy="18968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Strategie regionálního rozvoje ČR 21+ (MMR)</a:t>
            </a:r>
            <a:endParaRPr lang="cs-CZ" sz="3200" baseline="30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Koncepce Klientsky orientovaná veřejná správa 2030 (MV)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Deklarace primátorů statutárních měst ČR (2020)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Starostové obcí BMO – dotazníková šetření 2017, 2020 a 2022 (v přípravě)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Strategie #brno2050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Integrovaná strategie rozvoje BMO 21+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3200" b="1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Rozvíjející se odborná debata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2400" baseline="30000" dirty="0">
              <a:solidFill>
                <a:srgbClr val="DA212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17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32A3E50-6A48-4A5B-9690-AB6CA36C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73" y="1464123"/>
            <a:ext cx="9677400" cy="1071563"/>
          </a:xfrm>
        </p:spPr>
        <p:txBody>
          <a:bodyPr/>
          <a:lstStyle/>
          <a:p>
            <a:pPr defTabSz="457200">
              <a:lnSpc>
                <a:spcPts val="4000"/>
              </a:lnSpc>
              <a:tabLst>
                <a:tab pos="447675" algn="l"/>
                <a:tab pos="628650" algn="l"/>
              </a:tabLst>
            </a:pPr>
            <a:r>
              <a:rPr lang="cs-CZ" sz="3600" b="1" dirty="0">
                <a:solidFill>
                  <a:srgbClr val="002D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Metropolitní spolupráce 21+ </a:t>
            </a:r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BMO</a:t>
            </a:r>
            <a:endParaRPr lang="cs-CZ" altLang="cs-CZ" sz="3600" b="1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1B68AD-D72D-48D7-BEA7-A812D292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61" y="2640461"/>
            <a:ext cx="10760714" cy="3834950"/>
          </a:xfrm>
        </p:spPr>
        <p:txBody>
          <a:bodyPr>
            <a:normAutofit/>
          </a:bodyPr>
          <a:lstStyle/>
          <a:p>
            <a:pPr marL="261938" lvl="1" indent="0">
              <a:buNone/>
              <a:defRPr/>
            </a:pPr>
            <a:r>
              <a:rPr lang="cs-CZ" altLang="cs-CZ" sz="3600" baseline="30000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Pokračování ITI – zachování řídicích a koordinačních struktur, jednotná metodika vymezení území, aktualizace strategie – </a:t>
            </a:r>
            <a:r>
              <a:rPr lang="cs-CZ" altLang="cs-CZ" sz="3600" b="1" baseline="30000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ale cílem je širší rozvoj.</a:t>
            </a:r>
          </a:p>
          <a:p>
            <a:pPr marL="261938" lvl="1" indent="0">
              <a:buNone/>
              <a:defRPr/>
            </a:pPr>
            <a:endParaRPr lang="cs-CZ" altLang="cs-CZ" sz="3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61938" lvl="1" indent="0">
              <a:buNone/>
              <a:defRPr/>
            </a:pPr>
            <a:r>
              <a:rPr lang="cs-CZ" altLang="cs-CZ" sz="3600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Paralelní rozvoj třech dimenzí metropolitní spolupráce:</a:t>
            </a:r>
          </a:p>
          <a:p>
            <a:pPr marL="1176338" lvl="2" indent="-457200">
              <a:defRPr/>
            </a:pPr>
            <a:r>
              <a:rPr lang="cs-CZ" altLang="cs-CZ" sz="3600" b="1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Věcná</a:t>
            </a:r>
            <a:r>
              <a:rPr lang="cs-CZ" altLang="cs-CZ" sz="3600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– metropolitní témata, projekty</a:t>
            </a:r>
          </a:p>
          <a:p>
            <a:pPr marL="1176338" lvl="2" indent="-457200">
              <a:defRPr/>
            </a:pPr>
            <a:r>
              <a:rPr lang="cs-CZ" altLang="cs-CZ" sz="3600" b="1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Kulturní</a:t>
            </a:r>
            <a:r>
              <a:rPr lang="cs-CZ" altLang="cs-CZ" sz="3600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– povědomí, sounáležitost, důvěra, komunikační strategie, publicita</a:t>
            </a:r>
          </a:p>
          <a:p>
            <a:pPr marL="1176338" lvl="2" indent="-457200">
              <a:defRPr/>
            </a:pPr>
            <a:r>
              <a:rPr lang="cs-CZ" altLang="cs-CZ" sz="3600" b="1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Institucionální</a:t>
            </a:r>
            <a:r>
              <a:rPr lang="cs-CZ" altLang="cs-CZ" sz="3600" baseline="30000" dirty="0">
                <a:solidFill>
                  <a:srgbClr val="002D7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cs-CZ" sz="36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formy spolupráce, proces plánování, formy řízení/</a:t>
            </a:r>
            <a:r>
              <a:rPr lang="cs-CZ" sz="3600" baseline="30000" dirty="0" err="1">
                <a:solidFill>
                  <a:srgbClr val="002D72"/>
                </a:solidFill>
                <a:latin typeface="Arial" panose="020B0604020202020204" pitchFamily="34" charset="0"/>
              </a:rPr>
              <a:t>governance</a:t>
            </a:r>
            <a:r>
              <a:rPr lang="cs-CZ" sz="3600" baseline="30000" dirty="0">
                <a:solidFill>
                  <a:srgbClr val="002D72"/>
                </a:solidFill>
                <a:latin typeface="Arial" panose="020B0604020202020204" pitchFamily="34" charset="0"/>
              </a:rPr>
              <a:t>, legislativa atd.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A357FA-7E55-4796-BCF8-0FA151F5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69" y="487364"/>
            <a:ext cx="3316511" cy="5791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02348"/>
            <a:ext cx="1086930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dimenze</a:t>
            </a: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výzkumný projekt TA ČR METROSPOL</a:t>
            </a:r>
          </a:p>
        </p:txBody>
      </p:sp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A973A460-BFE7-4B51-A007-2E65AF7E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94" y="2259012"/>
            <a:ext cx="10744816" cy="4351338"/>
          </a:xfrm>
        </p:spPr>
        <p:txBody>
          <a:bodyPr/>
          <a:lstStyle/>
          <a:p>
            <a:pPr marL="71755" indent="0">
              <a:lnSpc>
                <a:spcPct val="100000"/>
              </a:lnSpc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Institucionalizace metropolitní spolupráce jako faktor zvýšení motivace obcí ke spolupráci v metropolitních oblastech </a:t>
            </a:r>
          </a:p>
          <a:p>
            <a:pPr marL="7175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1" i="0" dirty="0">
                <a:solidFill>
                  <a:srgbClr val="002D72"/>
                </a:solidFill>
                <a:effectLst/>
                <a:latin typeface="Arial" panose="020B0604020202020204" pitchFamily="34" charset="0"/>
              </a:rPr>
              <a:t>Vytvoření univerzální metodiky iniciující založení nové metropolitní instituce – n</a:t>
            </a:r>
            <a:r>
              <a:rPr lang="cs-CZ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ávrh </a:t>
            </a:r>
            <a:r>
              <a:rPr lang="cs-CZ" sz="2000" b="1" dirty="0">
                <a:solidFill>
                  <a:srgbClr val="002D7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 podoby a formy, možné metodické postupy při její implementaci, a to primárně krátkodobě (využití stávající legislativy), ale i střednědobě (legislativní změna).</a:t>
            </a:r>
            <a:endParaRPr lang="cs-CZ" sz="2000" b="1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55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 články, rešerše zahraničních přístupů, právní analýzy</a:t>
            </a:r>
          </a:p>
          <a:p>
            <a:pPr marL="414655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 diskusní workshopy s experty</a:t>
            </a:r>
          </a:p>
          <a:p>
            <a:pPr marL="414655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argumentační opora problematice rozvoje metropolitní spolupráce</a:t>
            </a:r>
          </a:p>
          <a:p>
            <a:pPr marL="414655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 je hlavním aplikačním garantem – pilotáž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64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78548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a funkce metropolitní instituce (1/2)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92EE4D-42C0-40C8-8FCA-9E9B56FFE6E0}"/>
              </a:ext>
            </a:extLst>
          </p:cNvPr>
          <p:cNvSpPr txBox="1">
            <a:spLocks/>
          </p:cNvSpPr>
          <p:nvPr/>
        </p:nvSpPr>
        <p:spPr>
          <a:xfrm>
            <a:off x="838200" y="2409435"/>
            <a:ext cx="9798859" cy="600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Snadno přenositelné (již se děje v rámci řízení ITI, nikdo jiný pro FUA nevykonává – k diskusi možnost přenesení na jiný subjekt):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200" b="1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Analytická a strategická činnost: </a:t>
            </a:r>
            <a:r>
              <a:rPr lang="cs-CZ" sz="22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strategické plánování metropolitní oblasti prostřednictvím tvorby a řízení strategie rozvoje BMO, aktualizace datové základny na metropolitní úrovni, animační činnost řídicím platformám (pracovní skupiny, řídicí výbor).</a:t>
            </a:r>
          </a:p>
          <a:p>
            <a:pPr marL="342900" indent="-342900">
              <a:spcAft>
                <a:spcPts val="600"/>
              </a:spcAft>
              <a:buClr>
                <a:srgbClr val="0000DC"/>
              </a:buClr>
              <a:buFont typeface="Arial" panose="020B0604020202020204" pitchFamily="34" charset="0"/>
              <a:buChar char="•"/>
            </a:pPr>
            <a:r>
              <a:rPr lang="cs-CZ" sz="2200" b="1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Projektová a koordinační činnost: </a:t>
            </a:r>
            <a:r>
              <a:rPr lang="cs-CZ" sz="22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generování a příprava metropolitních projektů, koordinace rozvojových aktivit v území, dotační poradenství, pořádání metropolitních akcí, mediátor komunikace metropole se zázemím, sdílení a přenos dobré praxe, marketing atd.</a:t>
            </a:r>
          </a:p>
          <a:p>
            <a:pPr>
              <a:spcAft>
                <a:spcPts val="600"/>
              </a:spcAft>
            </a:pPr>
            <a:endParaRPr lang="cs-CZ" sz="2000" b="1" kern="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78548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a funkce metropolitní instituce (2/2)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14B573B-4F9A-4B33-87C3-F088D4EC2C74}"/>
              </a:ext>
            </a:extLst>
          </p:cNvPr>
          <p:cNvSpPr txBox="1">
            <a:spLocks/>
          </p:cNvSpPr>
          <p:nvPr/>
        </p:nvSpPr>
        <p:spPr>
          <a:xfrm>
            <a:off x="758616" y="2352285"/>
            <a:ext cx="10674767" cy="600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1800" b="1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Následně zapojení "metropolitních témat veřejné služby" (nejen z pohledu plánování, ale samotné realizace) – např. dle uzavřeného memoranda o spolupráci:</a:t>
            </a:r>
            <a:endParaRPr lang="cs-CZ" sz="1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b="1" kern="0" dirty="0">
                <a:solidFill>
                  <a:srgbClr val="C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Poměrně snadno přenositelné (nikdo jiný pro FUA systematicky nevykonává):</a:t>
            </a:r>
          </a:p>
          <a:p>
            <a:pPr marL="342900" indent="-342900">
              <a:buFont typeface="Arial"/>
              <a:buChar char="•"/>
            </a:pPr>
            <a:r>
              <a:rPr lang="cs-CZ" sz="1800" kern="0" dirty="0" err="1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cyklodoprava</a:t>
            </a: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a cykloturistika;</a:t>
            </a:r>
            <a:endParaRPr lang="cs-CZ" sz="1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protipovodňová ochrana, revitalizační a adaptační opatření;</a:t>
            </a:r>
            <a:endParaRPr lang="cs-CZ" sz="1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problematika sucha a eroze;</a:t>
            </a:r>
            <a:endParaRPr lang="cs-CZ" sz="18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sportovní a rekreační vyžití, cestovní ruch;</a:t>
            </a:r>
            <a:endParaRPr lang="cs-CZ" sz="1800" dirty="0">
              <a:solidFill>
                <a:srgbClr val="002D7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</a:t>
            </a:r>
          </a:p>
          <a:p>
            <a:endParaRPr lang="cs-CZ" sz="1800" b="1" kern="0" dirty="0">
              <a:solidFill>
                <a:srgbClr val="002D7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cs-CZ" sz="1800" b="1" kern="0" dirty="0">
                <a:solidFill>
                  <a:srgbClr val="C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Důležité, ale poměrně obtížně přenositelné/vymahatelné (dotýká se kompetencí obcí/krajů, nutná dohoda aktérů na společném postupu):</a:t>
            </a: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jednotný systém odpadového hospodářství;</a:t>
            </a: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řešení dopravy ve FUA (v JMK vyřešeno, funguje IDS)</a:t>
            </a: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společná koordinace rezidenční a komerční výstavby – sladění územně-plánovacích aktivit obcí BMO</a:t>
            </a:r>
          </a:p>
          <a:p>
            <a:pPr marL="342900" indent="-342900">
              <a:buFont typeface="Arial"/>
              <a:buChar char="•"/>
            </a:pPr>
            <a:r>
              <a:rPr lang="cs-CZ" sz="1800" kern="0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...</a:t>
            </a:r>
          </a:p>
          <a:p>
            <a:pPr marL="342900" indent="-342900">
              <a:buFont typeface="Arial"/>
              <a:buChar char="•"/>
            </a:pPr>
            <a:endParaRPr lang="cs-CZ" sz="2000" kern="0" dirty="0">
              <a:ea typeface="+mn-lt"/>
              <a:cs typeface="+mn-lt"/>
            </a:endParaRPr>
          </a:p>
          <a:p>
            <a:pPr lvl="0">
              <a:spcAft>
                <a:spcPts val="600"/>
              </a:spcAft>
              <a:buClr>
                <a:srgbClr val="0000DC"/>
              </a:buClr>
            </a:pPr>
            <a:endParaRPr lang="cs-CZ" sz="2000" kern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b="1" kern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82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49594" y="1578548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Členství v metropolitní instituci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367536B-200D-4FF2-83E4-C57D7CA249E5}"/>
              </a:ext>
            </a:extLst>
          </p:cNvPr>
          <p:cNvSpPr txBox="1">
            <a:spLocks/>
          </p:cNvSpPr>
          <p:nvPr/>
        </p:nvSpPr>
        <p:spPr>
          <a:xfrm>
            <a:off x="786675" y="2447535"/>
            <a:ext cx="10452495" cy="6000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rtl="0" fontAlgn="base"/>
            <a:r>
              <a:rPr lang="cs-CZ" sz="2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Vzhledem k vysokému počtu samospráv není možná/účelná účast všech obcí BMO</a:t>
            </a:r>
            <a:r>
              <a:rPr lang="cs-CZ" sz="2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 fontAlgn="base"/>
            <a:endParaRPr lang="cs-CZ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zástupce za daný mikroregion: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stávající DSO – nepokrývají celé území, nejsou skladebné, možná účast obce ve více mikroregionech &gt; problematické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Stávající MAS – nepokrývají celé území, nejsou skladebné, čistě za účelem dotací, různá kvalita fungování &gt; problematické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stávající SO ORP – jen přenesená působnost &gt; problematické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nově vytvořený subjekt (</a:t>
            </a:r>
            <a:r>
              <a:rPr lang="cs-CZ" sz="2000" b="1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 úrovni SO ORP)</a:t>
            </a:r>
          </a:p>
          <a:p>
            <a:endParaRPr lang="cs-CZ" sz="2400" b="1" dirty="0">
              <a:solidFill>
                <a:srgbClr val="002D72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002D7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Řada dalších témat k vyjasnění</a:t>
            </a:r>
            <a:endParaRPr lang="cs-CZ" sz="24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/>
          </a:p>
          <a:p>
            <a:pPr>
              <a:spcAft>
                <a:spcPts val="600"/>
              </a:spcAft>
            </a:pPr>
            <a:endParaRPr lang="cs-CZ" sz="200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16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CAE95B5-C582-4215-ADB0-CED526D6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60" y="744105"/>
            <a:ext cx="1315050" cy="30883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4331669-28A9-4573-9000-9E2B7AC57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55" y="591674"/>
            <a:ext cx="1603567" cy="57589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C1F4E1-4501-4448-9D95-75AF47164E1A}"/>
              </a:ext>
            </a:extLst>
          </p:cNvPr>
          <p:cNvSpPr txBox="1"/>
          <p:nvPr/>
        </p:nvSpPr>
        <p:spPr>
          <a:xfrm>
            <a:off x="661347" y="1578548"/>
            <a:ext cx="1086930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cs-CZ" altLang="cs-CZ" sz="40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 krátkodobé optimum 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cs-CZ" alt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-up)</a:t>
            </a:r>
            <a:endParaRPr lang="cs-CZ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38F5B453-8DDD-4204-A9DD-206283C9F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390" y="2594821"/>
            <a:ext cx="10515600" cy="33487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Zkoumané formy: spolek, DSO, Z.Ú.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změn stávající právní úpravy.</a:t>
            </a:r>
          </a:p>
          <a:p>
            <a:pPr marL="0" indent="0">
              <a:buNone/>
            </a:pPr>
            <a:endParaRPr lang="cs-CZ" sz="2400" dirty="0">
              <a:solidFill>
                <a:srgbClr val="002D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b="1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Modifikované DSO (Z.Ú. založený jednoúčelovými DSO, městem Brnem a JMK)</a:t>
            </a:r>
          </a:p>
          <a:p>
            <a:pPr marL="0" indent="0" algn="just">
              <a:buNone/>
            </a:pPr>
            <a:r>
              <a:rPr lang="cs-CZ" sz="2400" dirty="0">
                <a:solidFill>
                  <a:srgbClr val="002D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Jednoúčelová DSO jsou formována v hranicích obvodů ORP nebo jinak vhodně stanovených hranicích. Jejich existence zachovává participaci menších územních samospráv na řízení Z.Ú. prostřednictvím omezeného počtu zástupců.</a:t>
            </a:r>
          </a:p>
        </p:txBody>
      </p:sp>
    </p:spTree>
    <p:extLst>
      <p:ext uri="{BB962C8B-B14F-4D97-AF65-F5344CB8AC3E}">
        <p14:creationId xmlns:p14="http://schemas.microsoft.com/office/powerpoint/2010/main" val="230089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617F1F233D734298D45AED47825EB2" ma:contentTypeVersion="1" ma:contentTypeDescription="Vytvoří nový dokument" ma:contentTypeScope="" ma:versionID="9411affcac55838ce110676ce340ac11">
  <xsd:schema xmlns:xsd="http://www.w3.org/2001/XMLSchema" xmlns:xs="http://www.w3.org/2001/XMLSchema" xmlns:p="http://schemas.microsoft.com/office/2006/metadata/properties" xmlns:ns2="fc3156d0-6477-4e59-85db-677a3ac3ddef" xmlns:ns3="7e0bdd7e-f40d-40d9-9015-dc5e06c4f9b3" targetNamespace="http://schemas.microsoft.com/office/2006/metadata/properties" ma:root="true" ma:fieldsID="84a6f94fbb960d58d47f196fd84f1be9" ns2:_="" ns3:_="">
    <xsd:import namespace="fc3156d0-6477-4e59-85db-677a3ac3ddef"/>
    <xsd:import namespace="7e0bdd7e-f40d-40d9-9015-dc5e06c4f9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156d0-6477-4e59-85db-677a3ac3dd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bdd7e-f40d-40d9-9015-dc5e06c4f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c3156d0-6477-4e59-85db-677a3ac3ddef">K6F56YJ4D42X-648-20192</_dlc_DocId>
    <_dlc_DocIdUrl xmlns="fc3156d0-6477-4e59-85db-677a3ac3ddef">
      <Url>https://sharepoint.brno.cz/OUPR/ksm/dokumenty/_layouts/15/DocIdRedir.aspx?ID=K6F56YJ4D42X-648-20192</Url>
      <Description>K6F56YJ4D42X-648-20192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525C79-EA1D-4972-AFC4-1723DF6B3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3156d0-6477-4e59-85db-677a3ac3ddef"/>
    <ds:schemaRef ds:uri="7e0bdd7e-f40d-40d9-9015-dc5e06c4f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05EF6D-8017-4394-9493-2722DC729921}">
  <ds:schemaRefs>
    <ds:schemaRef ds:uri="http://schemas.microsoft.com/office/infopath/2007/PartnerControls"/>
    <ds:schemaRef ds:uri="fc3156d0-6477-4e59-85db-677a3ac3ddef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7e0bdd7e-f40d-40d9-9015-dc5e06c4f9b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988943-11B1-4741-99EE-CF5BA41B61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535E807-CAFA-49A0-9B87-CC6ADF879A6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26535</TotalTime>
  <Words>995</Words>
  <Application>Microsoft Office PowerPoint</Application>
  <PresentationFormat>Širokoúhlá obrazovka</PresentationFormat>
  <Paragraphs>116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Metropolitní spolupráce 21+ v BMO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kreativního modelového zadání</dc:title>
  <dc:creator>Jan Pacas</dc:creator>
  <cp:lastModifiedBy>Raszková Soňa (MMB)</cp:lastModifiedBy>
  <cp:revision>870</cp:revision>
  <cp:lastPrinted>2019-07-25T06:54:48Z</cp:lastPrinted>
  <dcterms:created xsi:type="dcterms:W3CDTF">2019-07-24T13:15:48Z</dcterms:created>
  <dcterms:modified xsi:type="dcterms:W3CDTF">2022-01-27T09:29:41Z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0x0101004E617F1F233D734298D45AED47825EB2</vt:lpwstr>
  </property>
  <property fmtid="{D5CDD505-2E9C-101B-9397-08002B2CF9AE}" pid="3" name="_dlc_DocIdItemGuid">
    <vt:lpwstr>82ed086b-ca44-44a1-b650-952aae1c63f1</vt:lpwstr>
  </property>
</Properties>
</file>